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Lst>
  <p:sldSz cx="12192000" cy="6858000"/>
  <p:notesSz cx="12192000" cy="6858000"/>
  <p:embeddedFontLst>
    <p:embeddedFont>
      <p:font typeface="GMKBIQ+Cambria Math" panose="020B0600070205080204" charset="0"/>
      <p:regular r:id="rId40"/>
    </p:embeddedFont>
    <p:embeddedFont>
      <p:font typeface="FQEDPF+Wingdings" panose="020B0600070205080204" charset="2"/>
      <p:regular r:id="rId41"/>
    </p:embeddedFon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KKGWVS+Cambria Math" panose="020B0600070205080204" charset="0"/>
      <p:regular r:id="rId47"/>
    </p:embeddedFont>
    <p:embeddedFont>
      <p:font typeface="FNRWOJ+Cambria Math" panose="020B0600070205080204" charset="0"/>
      <p:regular r:id="rId48"/>
    </p:embeddedFont>
    <p:embeddedFont>
      <p:font typeface="KKJMRD+Cambria Math" panose="020B0600070205080204" charset="0"/>
      <p:regular r:id="rId49"/>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658" y="6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t>2/16/2021</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2/16/2021</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513892" y="2792647"/>
            <a:ext cx="270847" cy="12542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623"/>
              </a:spcBef>
              <a:spcAft>
                <a:spcPts val="0"/>
              </a:spcAft>
            </a:pPr>
            <a:r>
              <a:rPr sz="2650" dirty="0">
                <a:solidFill>
                  <a:srgbClr val="002060"/>
                </a:solidFill>
                <a:latin typeface="Arial"/>
                <a:cs typeface="Arial"/>
              </a:rPr>
              <a:t>•</a:t>
            </a:r>
          </a:p>
        </p:txBody>
      </p:sp>
      <p:sp>
        <p:nvSpPr>
          <p:cNvPr id="5" name="正方形/長方形 4"/>
          <p:cNvSpPr/>
          <p:nvPr/>
        </p:nvSpPr>
        <p:spPr>
          <a:xfrm>
            <a:off x="0" y="910461"/>
            <a:ext cx="8256240" cy="646331"/>
          </a:xfrm>
          <a:prstGeom prst="rect">
            <a:avLst/>
          </a:prstGeom>
        </p:spPr>
        <p:txBody>
          <a:bodyPr wrap="square">
            <a:spAutoFit/>
          </a:bodyPr>
          <a:lstStyle/>
          <a:p>
            <a:r>
              <a:rPr lang="en-US" altLang="ja-JP" dirty="0" smtClean="0">
                <a:solidFill>
                  <a:srgbClr val="000000"/>
                </a:solidFill>
                <a:latin typeface="PKYZTS+HelveticaNeue"/>
              </a:rPr>
              <a:t>straight </a:t>
            </a:r>
            <a:r>
              <a:rPr lang="en-US" altLang="ja-JP" dirty="0">
                <a:solidFill>
                  <a:srgbClr val="000000"/>
                </a:solidFill>
                <a:latin typeface="PKYZTS+HelveticaNeue"/>
              </a:rPr>
              <a:t>line segment</a:t>
            </a:r>
            <a:r>
              <a:rPr lang="ja-JP" altLang="en-US" dirty="0">
                <a:solidFill>
                  <a:srgbClr val="000000"/>
                </a:solidFill>
                <a:latin typeface="PKYZTS+HelveticaNeue"/>
              </a:rPr>
              <a:t>にのみ</a:t>
            </a:r>
            <a:r>
              <a:rPr lang="en-US" altLang="ja-JP" dirty="0" smtClean="0">
                <a:solidFill>
                  <a:srgbClr val="000000"/>
                </a:solidFill>
                <a:latin typeface="PKYZTS+HelveticaNeue"/>
              </a:rPr>
              <a:t>OK. Where </a:t>
            </a:r>
            <a:r>
              <a:rPr lang="en-US" altLang="ja-JP" dirty="0">
                <a:solidFill>
                  <a:srgbClr val="000000"/>
                </a:solidFill>
                <a:latin typeface="PKYZTS+HelveticaNeue"/>
              </a:rPr>
              <a:t>the constant velocity estimate fails, however, is everywhere else. </a:t>
            </a:r>
            <a:r>
              <a:rPr lang="en-US" altLang="ja-JP" dirty="0" smtClean="0">
                <a:solidFill>
                  <a:srgbClr val="000000"/>
                </a:solidFill>
                <a:latin typeface="PKYZTS+HelveticaNeue"/>
              </a:rPr>
              <a:t>weakly </a:t>
            </a:r>
            <a:r>
              <a:rPr lang="en-US" altLang="ja-JP" dirty="0">
                <a:solidFill>
                  <a:srgbClr val="000000"/>
                </a:solidFill>
                <a:latin typeface="PKYZTS+HelveticaNeue"/>
              </a:rPr>
              <a:t>falls into the category of physics-based assumptions. </a:t>
            </a:r>
            <a:endParaRPr lang="ja-JP" altLang="en-US" dirty="0"/>
          </a:p>
        </p:txBody>
      </p:sp>
      <p:sp>
        <p:nvSpPr>
          <p:cNvPr id="6" name="正方形/長方形 5"/>
          <p:cNvSpPr/>
          <p:nvPr/>
        </p:nvSpPr>
        <p:spPr>
          <a:xfrm>
            <a:off x="2495600" y="3096618"/>
            <a:ext cx="5328592" cy="646331"/>
          </a:xfrm>
          <a:prstGeom prst="rect">
            <a:avLst/>
          </a:prstGeom>
        </p:spPr>
        <p:txBody>
          <a:bodyPr wrap="square">
            <a:spAutoFit/>
          </a:bodyPr>
          <a:lstStyle/>
          <a:p>
            <a:r>
              <a:rPr lang="en-US" altLang="ja-JP" dirty="0">
                <a:solidFill>
                  <a:srgbClr val="000000"/>
                </a:solidFill>
                <a:latin typeface="PKYZTS+HelveticaNeue"/>
              </a:rPr>
              <a:t>Vehicles approaching stop signs tend to slow down and vehicles leaving a stop line tend to accelerate. </a:t>
            </a:r>
            <a:endParaRPr lang="ja-JP"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80248"/>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p:txBody>
      </p:sp>
      <p:sp>
        <p:nvSpPr>
          <p:cNvPr id="4" name="object 4"/>
          <p:cNvSpPr txBox="1"/>
          <p:nvPr/>
        </p:nvSpPr>
        <p:spPr>
          <a:xfrm>
            <a:off x="986332" y="283193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5" name="object 5"/>
          <p:cNvSpPr txBox="1"/>
          <p:nvPr/>
        </p:nvSpPr>
        <p:spPr>
          <a:xfrm>
            <a:off x="513892" y="3518071"/>
            <a:ext cx="270954" cy="8489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429"/>
              </a:spcBef>
              <a:spcAft>
                <a:spcPts val="0"/>
              </a:spcAft>
            </a:pPr>
            <a:r>
              <a:rPr sz="2650" dirty="0">
                <a:solidFill>
                  <a:srgbClr val="002060"/>
                </a:solidFill>
                <a:latin typeface="Arial"/>
                <a:cs typeface="Arial"/>
              </a:rPr>
              <a:t>•</a:t>
            </a:r>
          </a:p>
        </p:txBody>
      </p:sp>
      <p:sp>
        <p:nvSpPr>
          <p:cNvPr id="6" name="object 6"/>
          <p:cNvSpPr txBox="1"/>
          <p:nvPr/>
        </p:nvSpPr>
        <p:spPr>
          <a:xfrm>
            <a:off x="513892" y="4813725"/>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954" cy="306358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17817"/>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1022056"/>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2908"/>
              </a:spcBef>
              <a:spcAft>
                <a:spcPts val="0"/>
              </a:spcAft>
            </a:pPr>
            <a:r>
              <a:rPr sz="2150" dirty="0">
                <a:solidFill>
                  <a:srgbClr val="002060"/>
                </a:solidFill>
                <a:latin typeface="Courier New"/>
                <a:cs typeface="Courier New"/>
              </a:rPr>
              <a:t>o</a:t>
            </a:r>
          </a:p>
        </p:txBody>
      </p:sp>
      <p:sp>
        <p:nvSpPr>
          <p:cNvPr id="5" name="object 5"/>
          <p:cNvSpPr txBox="1"/>
          <p:nvPr/>
        </p:nvSpPr>
        <p:spPr>
          <a:xfrm>
            <a:off x="986332" y="4649182"/>
            <a:ext cx="315189" cy="1020532"/>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2896"/>
              </a:spcBef>
              <a:spcAft>
                <a:spcPts val="0"/>
              </a:spcAft>
            </a:pPr>
            <a:r>
              <a:rPr sz="2150" dirty="0">
                <a:solidFill>
                  <a:srgbClr val="002060"/>
                </a:solidFill>
                <a:latin typeface="Courier New"/>
                <a:cs typeface="Courier New"/>
              </a:rPr>
              <a:t>o</a:t>
            </a:r>
          </a:p>
        </p:txBody>
      </p:sp>
      <p:sp>
        <p:nvSpPr>
          <p:cNvPr id="6" name="正方形/長方形 5"/>
          <p:cNvSpPr/>
          <p:nvPr/>
        </p:nvSpPr>
        <p:spPr>
          <a:xfrm>
            <a:off x="2639616" y="3212976"/>
            <a:ext cx="4464496" cy="923330"/>
          </a:xfrm>
          <a:prstGeom prst="rect">
            <a:avLst/>
          </a:prstGeom>
        </p:spPr>
        <p:txBody>
          <a:bodyPr wrap="square">
            <a:spAutoFit/>
          </a:bodyPr>
          <a:lstStyle/>
          <a:p>
            <a:r>
              <a:rPr lang="ja-JP" altLang="en-US" dirty="0">
                <a:solidFill>
                  <a:srgbClr val="000000"/>
                </a:solidFill>
                <a:latin typeface="HAGKTD+PingFangSC-Regular"/>
              </a:rPr>
              <a:t>なぜ</a:t>
            </a:r>
            <a:r>
              <a:rPr lang="en-US" altLang="ja-JP" dirty="0">
                <a:solidFill>
                  <a:srgbClr val="000000"/>
                </a:solidFill>
                <a:latin typeface="PKYZTS+HelveticaNeue"/>
              </a:rPr>
              <a:t>positional assumption</a:t>
            </a:r>
            <a:r>
              <a:rPr lang="ja-JP" altLang="en-US" dirty="0">
                <a:solidFill>
                  <a:srgbClr val="000000"/>
                </a:solidFill>
                <a:latin typeface="PKYZTS+HelveticaNeue"/>
              </a:rPr>
              <a:t>という名前？</a:t>
            </a:r>
            <a:r>
              <a:rPr lang="en-US" altLang="ja-JP" dirty="0">
                <a:solidFill>
                  <a:srgbClr val="000000"/>
                </a:solidFill>
                <a:latin typeface="PKYZTS+HelveticaNeue"/>
              </a:rPr>
              <a:t>This is possible if the other vehicle is in a position to perform a lane change in the map. </a:t>
            </a:r>
            <a:endParaRPr lang="ja-JP" altLang="en-US" dirty="0"/>
          </a:p>
        </p:txBody>
      </p:sp>
      <p:sp>
        <p:nvSpPr>
          <p:cNvPr id="7" name="正方形/長方形 6"/>
          <p:cNvSpPr/>
          <p:nvPr/>
        </p:nvSpPr>
        <p:spPr>
          <a:xfrm>
            <a:off x="8472264" y="1987435"/>
            <a:ext cx="3719736" cy="2308324"/>
          </a:xfrm>
          <a:prstGeom prst="rect">
            <a:avLst/>
          </a:prstGeom>
        </p:spPr>
        <p:txBody>
          <a:bodyPr wrap="square">
            <a:spAutoFit/>
          </a:bodyPr>
          <a:lstStyle/>
          <a:p>
            <a:pPr marL="285750" indent="-285750">
              <a:buFontTx/>
              <a:buChar char="-"/>
            </a:pPr>
            <a:r>
              <a:rPr lang="en-US" altLang="ja-JP" dirty="0" smtClean="0">
                <a:solidFill>
                  <a:srgbClr val="000000"/>
                </a:solidFill>
                <a:latin typeface="PKYZTS+HelveticaNeue"/>
              </a:rPr>
              <a:t>Important </a:t>
            </a:r>
            <a:r>
              <a:rPr lang="en-US" altLang="ja-JP" dirty="0">
                <a:solidFill>
                  <a:srgbClr val="000000"/>
                </a:solidFill>
                <a:latin typeface="PKYZTS+HelveticaNeue"/>
              </a:rPr>
              <a:t>to understand that the more constraints or assumptions that are added to a prediction model, the less generalizable it can be to all tra</a:t>
            </a:r>
            <a:r>
              <a:rPr lang="en-US" altLang="ja-JP" dirty="0">
                <a:solidFill>
                  <a:srgbClr val="000000"/>
                </a:solidFill>
                <a:latin typeface="WYSKTT+HelveticaNeue"/>
              </a:rPr>
              <a:t>ffi</a:t>
            </a:r>
            <a:r>
              <a:rPr lang="en-US" altLang="ja-JP" dirty="0">
                <a:solidFill>
                  <a:srgbClr val="000000"/>
                </a:solidFill>
                <a:latin typeface="PKYZTS+HelveticaNeue"/>
              </a:rPr>
              <a:t>c </a:t>
            </a:r>
            <a:r>
              <a:rPr lang="en-US" altLang="ja-JP" dirty="0" smtClean="0">
                <a:solidFill>
                  <a:srgbClr val="000000"/>
                </a:solidFill>
                <a:latin typeface="PKYZTS+HelveticaNeue"/>
              </a:rPr>
              <a:t>scenarios.</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In </a:t>
            </a:r>
            <a:r>
              <a:rPr lang="en-US" altLang="ja-JP" dirty="0">
                <a:solidFill>
                  <a:srgbClr val="000000"/>
                </a:solidFill>
                <a:latin typeface="PKYZTS+HelveticaNeue"/>
              </a:rPr>
              <a:t>fact, there are cases where even these generic assumptions can be overly constraining. </a:t>
            </a:r>
            <a:endParaRPr lang="ja-JP" altLang="en-US" dirty="0"/>
          </a:p>
        </p:txBody>
      </p:sp>
      <p:sp>
        <p:nvSpPr>
          <p:cNvPr id="8" name="正方形/長方形 7"/>
          <p:cNvSpPr/>
          <p:nvPr/>
        </p:nvSpPr>
        <p:spPr>
          <a:xfrm>
            <a:off x="5159896" y="4941168"/>
            <a:ext cx="144016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783632" y="5669714"/>
            <a:ext cx="2376264" cy="2795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927648" y="5949280"/>
            <a:ext cx="864096" cy="369332"/>
          </a:xfrm>
          <a:prstGeom prst="rect">
            <a:avLst/>
          </a:prstGeom>
          <a:noFill/>
        </p:spPr>
        <p:txBody>
          <a:bodyPr wrap="square" rtlCol="0">
            <a:spAutoFit/>
          </a:bodyPr>
          <a:lstStyle/>
          <a:p>
            <a:r>
              <a:rPr kumimoji="1" lang="ja-JP" altLang="en-US" dirty="0" smtClean="0"/>
              <a:t>規制</a:t>
            </a:r>
            <a:endParaRPr kumimoji="1" lang="ja-JP"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2092729"/>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623"/>
              </a:spcBef>
              <a:spcAft>
                <a:spcPts val="0"/>
              </a:spcAft>
            </a:pPr>
            <a:r>
              <a:rPr sz="2650" dirty="0">
                <a:solidFill>
                  <a:srgbClr val="002060"/>
                </a:solidFill>
                <a:latin typeface="Arial"/>
                <a:cs typeface="Arial"/>
              </a:rPr>
              <a:t>•</a:t>
            </a:r>
          </a:p>
          <a:p>
            <a:pPr marL="0" marR="0">
              <a:lnSpc>
                <a:spcPts val="2976"/>
              </a:lnSpc>
              <a:spcBef>
                <a:spcPts val="3625"/>
              </a:spcBef>
              <a:spcAft>
                <a:spcPts val="0"/>
              </a:spcAft>
            </a:pPr>
            <a:r>
              <a:rPr sz="2650" dirty="0">
                <a:solidFill>
                  <a:srgbClr val="002060"/>
                </a:solidFill>
                <a:latin typeface="Arial"/>
                <a:cs typeface="Arial"/>
              </a:rPr>
              <a:t>•</a:t>
            </a:r>
          </a:p>
        </p:txBody>
      </p:sp>
      <p:sp>
        <p:nvSpPr>
          <p:cNvPr id="4" name="正方形/長方形 3"/>
          <p:cNvSpPr/>
          <p:nvPr/>
        </p:nvSpPr>
        <p:spPr>
          <a:xfrm>
            <a:off x="2279576" y="3647888"/>
            <a:ext cx="1008112" cy="3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784739" y="2780928"/>
            <a:ext cx="3943109"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1022056"/>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2908"/>
              </a:spcBef>
              <a:spcAft>
                <a:spcPts val="0"/>
              </a:spcAft>
            </a:pPr>
            <a:r>
              <a:rPr sz="2150" dirty="0">
                <a:solidFill>
                  <a:srgbClr val="002060"/>
                </a:solidFill>
                <a:latin typeface="Courier New"/>
                <a:cs typeface="Courier New"/>
              </a:rPr>
              <a:t>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5" name="正方形/長方形 4"/>
          <p:cNvSpPr/>
          <p:nvPr/>
        </p:nvSpPr>
        <p:spPr>
          <a:xfrm>
            <a:off x="1199456" y="2276872"/>
            <a:ext cx="3384376" cy="4204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988749" y="2780928"/>
            <a:ext cx="6096000" cy="923330"/>
          </a:xfrm>
          <a:prstGeom prst="rect">
            <a:avLst/>
          </a:prstGeom>
        </p:spPr>
        <p:txBody>
          <a:bodyPr>
            <a:spAutoFit/>
          </a:bodyPr>
          <a:lstStyle/>
          <a:p>
            <a:r>
              <a:rPr lang="en-US" altLang="ja-JP" dirty="0">
                <a:solidFill>
                  <a:srgbClr val="000000"/>
                </a:solidFill>
                <a:latin typeface="PKYZTS+HelveticaNeue"/>
              </a:rPr>
              <a:t>Construct a prediction for the most likely behaviors and </a:t>
            </a:r>
            <a:r>
              <a:rPr lang="en-US" altLang="ja-JP" dirty="0">
                <a:solidFill>
                  <a:srgbClr val="FF0000"/>
                </a:solidFill>
                <a:latin typeface="PKYZTS+HelveticaNeue"/>
              </a:rPr>
              <a:t>associate a probability </a:t>
            </a:r>
            <a:r>
              <a:rPr lang="en-US" altLang="ja-JP" dirty="0">
                <a:solidFill>
                  <a:srgbClr val="000000"/>
                </a:solidFill>
                <a:latin typeface="PKYZTS+HelveticaNeue"/>
              </a:rPr>
              <a:t>that the agents will follow a particular path based on the state, appearance and track information. </a:t>
            </a:r>
            <a:endParaRPr lang="ja-JP" altLang="en-US" dirty="0"/>
          </a:p>
        </p:txBody>
      </p:sp>
      <p:sp>
        <p:nvSpPr>
          <p:cNvPr id="7" name="テキスト ボックス 6"/>
          <p:cNvSpPr txBox="1"/>
          <p:nvPr/>
        </p:nvSpPr>
        <p:spPr>
          <a:xfrm>
            <a:off x="551384" y="3933056"/>
            <a:ext cx="3744416" cy="1200329"/>
          </a:xfrm>
          <a:prstGeom prst="rect">
            <a:avLst/>
          </a:prstGeom>
          <a:noFill/>
        </p:spPr>
        <p:txBody>
          <a:bodyPr wrap="square" rtlCol="0">
            <a:spAutoFit/>
          </a:bodyPr>
          <a:lstStyle/>
          <a:p>
            <a:r>
              <a:rPr kumimoji="1" lang="ja-JP" altLang="en-US" dirty="0" smtClean="0"/>
              <a:t>最近読んだ</a:t>
            </a:r>
            <a:r>
              <a:rPr kumimoji="1" lang="en-US" altLang="ja-JP" dirty="0" smtClean="0"/>
              <a:t>Deep Learning</a:t>
            </a:r>
            <a:r>
              <a:rPr kumimoji="1" lang="ja-JP" altLang="en-US" dirty="0" smtClean="0"/>
              <a:t>ベースの車両行動予測サーベイ論文の、</a:t>
            </a:r>
            <a:r>
              <a:rPr kumimoji="1" lang="en-US" altLang="ja-JP" dirty="0" err="1" smtClean="0"/>
              <a:t>Uni</a:t>
            </a:r>
            <a:r>
              <a:rPr kumimoji="1" lang="en-US" altLang="ja-JP" dirty="0" smtClean="0"/>
              <a:t>-modal</a:t>
            </a:r>
            <a:r>
              <a:rPr kumimoji="1" lang="ja-JP" altLang="en-US" dirty="0" smtClean="0"/>
              <a:t>や</a:t>
            </a:r>
            <a:r>
              <a:rPr kumimoji="1" lang="en-US" altLang="ja-JP" dirty="0" smtClean="0"/>
              <a:t>Multi-modal</a:t>
            </a:r>
            <a:r>
              <a:rPr lang="ja-JP" altLang="en-US" dirty="0"/>
              <a:t> </a:t>
            </a:r>
            <a:r>
              <a:rPr lang="en-US" altLang="ja-JP" dirty="0" smtClean="0"/>
              <a:t>trajectory</a:t>
            </a:r>
            <a:r>
              <a:rPr lang="ja-JP" altLang="en-US" dirty="0" smtClean="0"/>
              <a:t>と対応するみたい。</a:t>
            </a:r>
            <a:endParaRPr kumimoji="1"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408267"/>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object 5"/>
          <p:cNvSpPr txBox="1"/>
          <p:nvPr/>
        </p:nvSpPr>
        <p:spPr>
          <a:xfrm>
            <a:off x="513892" y="3094653"/>
            <a:ext cx="270954" cy="16871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7029"/>
              </a:spcBef>
              <a:spcAft>
                <a:spcPts val="0"/>
              </a:spcAft>
            </a:pPr>
            <a:r>
              <a:rPr sz="2650" dirty="0">
                <a:solidFill>
                  <a:srgbClr val="002060"/>
                </a:solidFill>
                <a:latin typeface="Arial"/>
                <a:cs typeface="Arial"/>
              </a:rPr>
              <a:t>•</a:t>
            </a:r>
          </a:p>
        </p:txBody>
      </p:sp>
      <p:sp>
        <p:nvSpPr>
          <p:cNvPr id="6" name="正方形/長方形 5"/>
          <p:cNvSpPr/>
          <p:nvPr/>
        </p:nvSpPr>
        <p:spPr>
          <a:xfrm>
            <a:off x="1847528" y="3501008"/>
            <a:ext cx="5184576" cy="646331"/>
          </a:xfrm>
          <a:prstGeom prst="rect">
            <a:avLst/>
          </a:prstGeom>
        </p:spPr>
        <p:txBody>
          <a:bodyPr wrap="square">
            <a:spAutoFit/>
          </a:bodyPr>
          <a:lstStyle/>
          <a:p>
            <a:r>
              <a:rPr lang="en-US" altLang="ja-JP" dirty="0">
                <a:solidFill>
                  <a:srgbClr val="000000"/>
                </a:solidFill>
                <a:latin typeface="PKYZTS+HelveticaNeue"/>
              </a:rPr>
              <a:t>Such approaches traditionally provide more </a:t>
            </a:r>
            <a:r>
              <a:rPr lang="en-US" altLang="ja-JP" dirty="0">
                <a:solidFill>
                  <a:srgbClr val="FF0000"/>
                </a:solidFill>
                <a:latin typeface="PKYZTS+HelveticaNeue"/>
              </a:rPr>
              <a:t>ambiguous information to the behavior planner</a:t>
            </a:r>
            <a:r>
              <a:rPr lang="en-US" altLang="ja-JP" dirty="0">
                <a:solidFill>
                  <a:srgbClr val="000000"/>
                </a:solidFill>
                <a:latin typeface="PKYZTS+HelveticaNeue"/>
              </a:rPr>
              <a:t>. </a:t>
            </a:r>
            <a:endParaRPr lang="ja-JP" altLang="en-US" dirty="0"/>
          </a:p>
        </p:txBody>
      </p:sp>
      <p:sp>
        <p:nvSpPr>
          <p:cNvPr id="7" name="正方形/長方形 6"/>
          <p:cNvSpPr/>
          <p:nvPr/>
        </p:nvSpPr>
        <p:spPr>
          <a:xfrm>
            <a:off x="407368" y="5103674"/>
            <a:ext cx="6408712" cy="1754326"/>
          </a:xfrm>
          <a:prstGeom prst="rect">
            <a:avLst/>
          </a:prstGeom>
        </p:spPr>
        <p:txBody>
          <a:bodyPr wrap="square">
            <a:spAutoFit/>
          </a:bodyPr>
          <a:lstStyle/>
          <a:p>
            <a:pPr marL="285750" indent="-285750">
              <a:buFontTx/>
              <a:buChar char="-"/>
            </a:pPr>
            <a:r>
              <a:rPr lang="en-US" altLang="ja-JP" dirty="0" smtClean="0">
                <a:solidFill>
                  <a:srgbClr val="000000"/>
                </a:solidFill>
                <a:latin typeface="PKYZTS+HelveticaNeue"/>
              </a:rPr>
              <a:t>Based </a:t>
            </a:r>
            <a:r>
              <a:rPr lang="en-US" altLang="ja-JP" dirty="0">
                <a:solidFill>
                  <a:srgbClr val="000000"/>
                </a:solidFill>
                <a:latin typeface="PKYZTS+HelveticaNeue"/>
              </a:rPr>
              <a:t>on </a:t>
            </a:r>
            <a:r>
              <a:rPr lang="en-US" altLang="ja-JP" dirty="0" smtClean="0">
                <a:solidFill>
                  <a:srgbClr val="000000"/>
                </a:solidFill>
                <a:latin typeface="PKYZTS+HelveticaNeue"/>
              </a:rPr>
              <a:t>corroborating</a:t>
            </a:r>
            <a:r>
              <a:rPr lang="ja-JP" altLang="en-US" dirty="0" smtClean="0">
                <a:solidFill>
                  <a:srgbClr val="000000"/>
                </a:solidFill>
                <a:latin typeface="PKYZTS+HelveticaNeue"/>
              </a:rPr>
              <a:t>（確証する）</a:t>
            </a:r>
            <a:r>
              <a:rPr lang="en-US" altLang="ja-JP" dirty="0" smtClean="0">
                <a:solidFill>
                  <a:srgbClr val="000000"/>
                </a:solidFill>
                <a:latin typeface="PKYZTS+HelveticaNeue"/>
              </a:rPr>
              <a:t> </a:t>
            </a:r>
            <a:r>
              <a:rPr lang="en-US" altLang="ja-JP" dirty="0">
                <a:solidFill>
                  <a:srgbClr val="000000"/>
                </a:solidFill>
                <a:latin typeface="PKYZTS+HelveticaNeue"/>
              </a:rPr>
              <a:t>evidence such as indicator signals, position to the left or right of the center line, and the state, of the vehicle at the intersection. </a:t>
            </a:r>
            <a:endParaRPr lang="en-US" altLang="ja-JP" dirty="0" smtClean="0">
              <a:solidFill>
                <a:srgbClr val="000000"/>
              </a:solidFill>
              <a:latin typeface="PKYZTS+HelveticaNeue"/>
            </a:endParaRPr>
          </a:p>
          <a:p>
            <a:pPr marL="285750" indent="-285750">
              <a:buFontTx/>
              <a:buChar char="-"/>
            </a:pPr>
            <a:r>
              <a:rPr lang="en-US" altLang="ja-JP" dirty="0">
                <a:solidFill>
                  <a:srgbClr val="000000"/>
                </a:solidFill>
                <a:latin typeface="PKYZTS+HelveticaNeue"/>
              </a:rPr>
              <a:t>These </a:t>
            </a:r>
            <a:r>
              <a:rPr lang="en-US" altLang="ja-JP" dirty="0">
                <a:solidFill>
                  <a:srgbClr val="FF0000"/>
                </a:solidFill>
                <a:latin typeface="PKYZTS+HelveticaNeue"/>
              </a:rPr>
              <a:t>probabilities</a:t>
            </a:r>
            <a:r>
              <a:rPr lang="en-US" altLang="ja-JP" dirty="0">
                <a:solidFill>
                  <a:srgbClr val="000000"/>
                </a:solidFill>
                <a:latin typeface="PKYZTS+HelveticaNeue"/>
              </a:rPr>
              <a:t> can be </a:t>
            </a:r>
            <a:r>
              <a:rPr lang="en-US" altLang="ja-JP" dirty="0">
                <a:solidFill>
                  <a:srgbClr val="FF0000"/>
                </a:solidFill>
                <a:latin typeface="PKYZTS+HelveticaNeue"/>
              </a:rPr>
              <a:t>learned</a:t>
            </a:r>
            <a:r>
              <a:rPr lang="en-US" altLang="ja-JP" dirty="0">
                <a:solidFill>
                  <a:srgbClr val="000000"/>
                </a:solidFill>
                <a:latin typeface="PKYZTS+HelveticaNeue"/>
              </a:rPr>
              <a:t> from </a:t>
            </a:r>
            <a:r>
              <a:rPr lang="en-US" altLang="ja-JP" dirty="0">
                <a:solidFill>
                  <a:srgbClr val="FF0000"/>
                </a:solidFill>
                <a:latin typeface="PKYZTS+HelveticaNeue"/>
              </a:rPr>
              <a:t>training data </a:t>
            </a:r>
            <a:r>
              <a:rPr lang="en-US" altLang="ja-JP" dirty="0">
                <a:solidFill>
                  <a:srgbClr val="000000"/>
                </a:solidFill>
                <a:latin typeface="PKYZTS+HelveticaNeue"/>
              </a:rPr>
              <a:t>of many vehicles proceeding through similar intersections, </a:t>
            </a:r>
            <a:r>
              <a:rPr lang="en-US" altLang="ja-JP" dirty="0">
                <a:solidFill>
                  <a:srgbClr val="FF0000"/>
                </a:solidFill>
                <a:latin typeface="PKYZTS+HelveticaNeue"/>
              </a:rPr>
              <a:t>or</a:t>
            </a:r>
            <a:r>
              <a:rPr lang="en-US" altLang="ja-JP" dirty="0">
                <a:solidFill>
                  <a:srgbClr val="000000"/>
                </a:solidFill>
                <a:latin typeface="PKYZTS+HelveticaNeue"/>
              </a:rPr>
              <a:t> can be </a:t>
            </a:r>
            <a:r>
              <a:rPr lang="en-US" altLang="ja-JP" dirty="0">
                <a:solidFill>
                  <a:srgbClr val="FF0000"/>
                </a:solidFill>
                <a:latin typeface="PKYZTS+HelveticaNeue"/>
              </a:rPr>
              <a:t>engineered</a:t>
            </a:r>
            <a:r>
              <a:rPr lang="en-US" altLang="ja-JP" dirty="0">
                <a:solidFill>
                  <a:srgbClr val="000000"/>
                </a:solidFill>
                <a:latin typeface="PKYZTS+HelveticaNeue"/>
              </a:rPr>
              <a:t> and </a:t>
            </a:r>
            <a:r>
              <a:rPr lang="en-US" altLang="ja-JP" dirty="0">
                <a:solidFill>
                  <a:srgbClr val="FF0000"/>
                </a:solidFill>
                <a:latin typeface="PKYZTS+HelveticaNeue"/>
              </a:rPr>
              <a:t>refined</a:t>
            </a:r>
            <a:r>
              <a:rPr lang="en-US" altLang="ja-JP" dirty="0">
                <a:solidFill>
                  <a:srgbClr val="000000"/>
                </a:solidFill>
                <a:latin typeface="PKYZTS+HelveticaNeue"/>
              </a:rPr>
              <a:t> from </a:t>
            </a:r>
            <a:r>
              <a:rPr lang="en-US" altLang="ja-JP" dirty="0">
                <a:solidFill>
                  <a:srgbClr val="FF0000"/>
                </a:solidFill>
                <a:latin typeface="PKYZTS+HelveticaNeue"/>
              </a:rPr>
              <a:t>real-world testing</a:t>
            </a:r>
            <a:r>
              <a:rPr lang="en-US" altLang="ja-JP" dirty="0">
                <a:solidFill>
                  <a:srgbClr val="000000"/>
                </a:solidFill>
                <a:latin typeface="PKYZTS+HelveticaNeue"/>
              </a:rPr>
              <a:t>. </a:t>
            </a:r>
          </a:p>
        </p:txBody>
      </p:sp>
      <p:cxnSp>
        <p:nvCxnSpPr>
          <p:cNvPr id="10" name="直線矢印コネクタ 9"/>
          <p:cNvCxnSpPr/>
          <p:nvPr/>
        </p:nvCxnSpPr>
        <p:spPr>
          <a:xfrm>
            <a:off x="2711624" y="2060848"/>
            <a:ext cx="504056" cy="31683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814922"/>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2092729"/>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623"/>
              </a:spcBef>
              <a:spcAft>
                <a:spcPts val="0"/>
              </a:spcAft>
            </a:pPr>
            <a:r>
              <a:rPr sz="2650" dirty="0">
                <a:solidFill>
                  <a:srgbClr val="002060"/>
                </a:solidFill>
                <a:latin typeface="Arial"/>
                <a:cs typeface="Arial"/>
              </a:rPr>
              <a:t>•</a:t>
            </a:r>
          </a:p>
          <a:p>
            <a:pPr marL="0" marR="0">
              <a:lnSpc>
                <a:spcPts val="2976"/>
              </a:lnSpc>
              <a:spcBef>
                <a:spcPts val="3625"/>
              </a:spcBef>
              <a:spcAft>
                <a:spcPts val="0"/>
              </a:spcAft>
            </a:pPr>
            <a:r>
              <a:rPr sz="2650" dirty="0">
                <a:solidFill>
                  <a:srgbClr val="002060"/>
                </a:solidFill>
                <a:latin typeface="Arial"/>
                <a:cs typeface="Arial"/>
              </a:rPr>
              <a:t>•</a:t>
            </a:r>
          </a:p>
        </p:txBody>
      </p:sp>
      <p:sp>
        <p:nvSpPr>
          <p:cNvPr id="4" name="正方形/長方形 3"/>
          <p:cNvSpPr/>
          <p:nvPr/>
        </p:nvSpPr>
        <p:spPr>
          <a:xfrm>
            <a:off x="2927648" y="4365104"/>
            <a:ext cx="6624736" cy="2308324"/>
          </a:xfrm>
          <a:prstGeom prst="rect">
            <a:avLst/>
          </a:prstGeom>
        </p:spPr>
        <p:txBody>
          <a:bodyPr wrap="square">
            <a:spAutoFit/>
          </a:bodyPr>
          <a:lstStyle/>
          <a:p>
            <a:r>
              <a:rPr lang="ja-JP" altLang="en-US" dirty="0">
                <a:solidFill>
                  <a:srgbClr val="000000"/>
                </a:solidFill>
                <a:latin typeface="HAGKTD+PingFangSC-Regular"/>
              </a:rPr>
              <a:t>単語 </a:t>
            </a:r>
            <a:endParaRPr lang="en-US" altLang="ja-JP" dirty="0" smtClean="0">
              <a:solidFill>
                <a:srgbClr val="000000"/>
              </a:solidFill>
              <a:latin typeface="HAGKTD+PingFangSC-Regular"/>
            </a:endParaRPr>
          </a:p>
          <a:p>
            <a:pPr marL="285750" indent="-285750">
              <a:buFontTx/>
              <a:buChar char="-"/>
            </a:pPr>
            <a:r>
              <a:rPr lang="en-US" altLang="ja-JP" dirty="0" smtClean="0">
                <a:solidFill>
                  <a:srgbClr val="000000"/>
                </a:solidFill>
                <a:latin typeface="PKYZTS+HelveticaNeue"/>
              </a:rPr>
              <a:t>Indicate</a:t>
            </a:r>
            <a:r>
              <a:rPr lang="en-US" altLang="ja-JP" dirty="0">
                <a:solidFill>
                  <a:srgbClr val="000000"/>
                </a:solidFill>
                <a:latin typeface="PKYZTS+HelveticaNeue"/>
              </a:rPr>
              <a:t>: When drivers indicate, they </a:t>
            </a:r>
            <a:r>
              <a:rPr lang="en-US" altLang="ja-JP" dirty="0">
                <a:solidFill>
                  <a:srgbClr val="FF0000"/>
                </a:solidFill>
                <a:latin typeface="PKYZTS+HelveticaNeue"/>
              </a:rPr>
              <a:t>make lights flash on one side </a:t>
            </a:r>
            <a:r>
              <a:rPr lang="en-US" altLang="ja-JP" dirty="0">
                <a:solidFill>
                  <a:srgbClr val="000000"/>
                </a:solidFill>
                <a:latin typeface="PKYZTS+HelveticaNeue"/>
              </a:rPr>
              <a:t>of their vehicle to show that they are going to turn in that direction.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Warning</a:t>
            </a:r>
            <a:r>
              <a:rPr lang="en-US" altLang="ja-JP" dirty="0">
                <a:solidFill>
                  <a:srgbClr val="000000"/>
                </a:solidFill>
                <a:latin typeface="PKYZTS+HelveticaNeue"/>
              </a:rPr>
              <a:t>: A warning is an </a:t>
            </a:r>
            <a:r>
              <a:rPr lang="en-US" altLang="ja-JP" dirty="0">
                <a:solidFill>
                  <a:srgbClr val="FF0000"/>
                </a:solidFill>
                <a:latin typeface="PKYZTS+HelveticaNeue"/>
              </a:rPr>
              <a:t>advance </a:t>
            </a:r>
            <a:r>
              <a:rPr lang="en-US" altLang="ja-JP" dirty="0" smtClean="0">
                <a:solidFill>
                  <a:srgbClr val="FF0000"/>
                </a:solidFill>
                <a:latin typeface="PKYZTS+HelveticaNeue"/>
              </a:rPr>
              <a:t>notice</a:t>
            </a:r>
            <a:r>
              <a:rPr lang="ja-JP" altLang="en-US" dirty="0" smtClean="0">
                <a:solidFill>
                  <a:srgbClr val="000000"/>
                </a:solidFill>
                <a:latin typeface="PKYZTS+HelveticaNeue"/>
              </a:rPr>
              <a:t>（予告） </a:t>
            </a:r>
            <a:r>
              <a:rPr lang="en-US" altLang="ja-JP" dirty="0" smtClean="0">
                <a:solidFill>
                  <a:srgbClr val="000000"/>
                </a:solidFill>
                <a:latin typeface="PKYZTS+HelveticaNeue"/>
              </a:rPr>
              <a:t>of </a:t>
            </a:r>
            <a:r>
              <a:rPr lang="en-US" altLang="ja-JP" dirty="0">
                <a:solidFill>
                  <a:srgbClr val="000000"/>
                </a:solidFill>
                <a:latin typeface="PKYZTS+HelveticaNeue"/>
              </a:rPr>
              <a:t>something that will happen, often something unpleasant or dangerous.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Horizon</a:t>
            </a:r>
            <a:r>
              <a:rPr lang="en-US" altLang="ja-JP" dirty="0">
                <a:solidFill>
                  <a:srgbClr val="000000"/>
                </a:solidFill>
                <a:latin typeface="PKYZTS+HelveticaNeue"/>
              </a:rPr>
              <a:t>: Your horizons are the </a:t>
            </a:r>
            <a:r>
              <a:rPr lang="en-US" altLang="ja-JP" dirty="0">
                <a:solidFill>
                  <a:srgbClr val="FF0000"/>
                </a:solidFill>
                <a:latin typeface="PKYZTS+HelveticaNeue"/>
              </a:rPr>
              <a:t>limits</a:t>
            </a:r>
            <a:r>
              <a:rPr lang="en-US" altLang="ja-JP" dirty="0">
                <a:solidFill>
                  <a:srgbClr val="000000"/>
                </a:solidFill>
                <a:latin typeface="PKYZTS+HelveticaNeue"/>
              </a:rPr>
              <a:t> of what you want to do or of what you are interested or involved in. </a:t>
            </a:r>
            <a:endParaRPr lang="ja-JP"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2092729"/>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10225"/>
              </a:spcBef>
              <a:spcAft>
                <a:spcPts val="0"/>
              </a:spcAft>
            </a:pPr>
            <a:r>
              <a:rPr sz="2650" dirty="0">
                <a:solidFill>
                  <a:srgbClr val="002060"/>
                </a:solidFill>
                <a:latin typeface="Arial"/>
                <a:cs typeface="Arial"/>
              </a:rPr>
              <a:t>•</a:t>
            </a:r>
          </a:p>
        </p:txBody>
      </p:sp>
      <p:sp>
        <p:nvSpPr>
          <p:cNvPr id="4" name="object 4"/>
          <p:cNvSpPr txBox="1"/>
          <p:nvPr/>
        </p:nvSpPr>
        <p:spPr>
          <a:xfrm>
            <a:off x="986332" y="4899118"/>
            <a:ext cx="315189" cy="1020481"/>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2895"/>
              </a:spcBef>
              <a:spcAft>
                <a:spcPts val="0"/>
              </a:spcAft>
            </a:pPr>
            <a:r>
              <a:rPr sz="2150" dirty="0">
                <a:solidFill>
                  <a:srgbClr val="002060"/>
                </a:solidFill>
                <a:latin typeface="Courier New"/>
                <a:cs typeface="Courier New"/>
              </a:rPr>
              <a:t>o</a:t>
            </a:r>
          </a:p>
        </p:txBody>
      </p:sp>
      <p:sp>
        <p:nvSpPr>
          <p:cNvPr id="5" name="正方形/長方形 4"/>
          <p:cNvSpPr/>
          <p:nvPr/>
        </p:nvSpPr>
        <p:spPr>
          <a:xfrm>
            <a:off x="1199457" y="5517232"/>
            <a:ext cx="1728192" cy="402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7129327" y="5657671"/>
            <a:ext cx="5062673" cy="1200329"/>
          </a:xfrm>
          <a:prstGeom prst="rect">
            <a:avLst/>
          </a:prstGeom>
        </p:spPr>
        <p:txBody>
          <a:bodyPr wrap="square">
            <a:spAutoFit/>
          </a:bodyPr>
          <a:lstStyle/>
          <a:p>
            <a:pPr marL="285750" indent="-285750">
              <a:buFontTx/>
              <a:buChar char="-"/>
            </a:pPr>
            <a:r>
              <a:rPr lang="en-US" altLang="ja-JP" dirty="0" smtClean="0">
                <a:solidFill>
                  <a:srgbClr val="000000"/>
                </a:solidFill>
                <a:latin typeface="PKYZTS+HelveticaNeue"/>
              </a:rPr>
              <a:t>This </a:t>
            </a:r>
            <a:r>
              <a:rPr lang="en-US" altLang="ja-JP" dirty="0">
                <a:solidFill>
                  <a:srgbClr val="000000"/>
                </a:solidFill>
                <a:latin typeface="PKYZTS+HelveticaNeue"/>
              </a:rPr>
              <a:t>serves both as guidance for the ego vehicle in planning its behaviors and trajectories, and also in terms of refining the motion predictions for other agents. </a:t>
            </a:r>
            <a:endParaRPr lang="ja-JP" altLang="en-US" dirty="0"/>
          </a:p>
        </p:txBody>
      </p:sp>
      <p:sp>
        <p:nvSpPr>
          <p:cNvPr id="7" name="正方形/長方形 6"/>
          <p:cNvSpPr/>
          <p:nvPr/>
        </p:nvSpPr>
        <p:spPr>
          <a:xfrm>
            <a:off x="2855640" y="5180935"/>
            <a:ext cx="4464496" cy="1477328"/>
          </a:xfrm>
          <a:prstGeom prst="rect">
            <a:avLst/>
          </a:prstGeom>
        </p:spPr>
        <p:txBody>
          <a:bodyPr wrap="square">
            <a:spAutoFit/>
          </a:bodyPr>
          <a:lstStyle/>
          <a:p>
            <a:pPr marL="285750" indent="-285750">
              <a:buFontTx/>
              <a:buChar char="-"/>
            </a:pPr>
            <a:r>
              <a:rPr lang="en-US" altLang="ja-JP" dirty="0">
                <a:solidFill>
                  <a:srgbClr val="000000"/>
                </a:solidFill>
                <a:latin typeface="PKYZTS+HelveticaNeue"/>
              </a:rPr>
              <a:t>Given a HD road map, it is possible to </a:t>
            </a:r>
            <a:r>
              <a:rPr lang="en-US" altLang="ja-JP" dirty="0">
                <a:solidFill>
                  <a:srgbClr val="FF0000"/>
                </a:solidFill>
                <a:latin typeface="PKYZTS+HelveticaNeue"/>
              </a:rPr>
              <a:t>preprocess</a:t>
            </a:r>
            <a:r>
              <a:rPr lang="en-US" altLang="ja-JP" dirty="0">
                <a:solidFill>
                  <a:srgbClr val="000000"/>
                </a:solidFill>
                <a:latin typeface="PKYZTS+HelveticaNeue"/>
              </a:rPr>
              <a:t> the map for nominal trajectories along each roadway, and to define </a:t>
            </a:r>
            <a:r>
              <a:rPr lang="en-US" altLang="ja-JP" dirty="0" err="1">
                <a:solidFill>
                  <a:srgbClr val="000000"/>
                </a:solidFill>
                <a:latin typeface="PKYZTS+HelveticaNeue"/>
              </a:rPr>
              <a:t>lanelet</a:t>
            </a:r>
            <a:r>
              <a:rPr lang="en-US" altLang="ja-JP" dirty="0">
                <a:solidFill>
                  <a:srgbClr val="000000"/>
                </a:solidFill>
                <a:latin typeface="PKYZTS+HelveticaNeue"/>
              </a:rPr>
              <a:t> specific multi-hypothesis priors, based on nominal driving behavior. </a:t>
            </a:r>
            <a:endParaRPr lang="en-US" altLang="ja-JP" sz="2400" dirty="0">
              <a:solidFill>
                <a:srgbClr val="000000"/>
              </a:solidFill>
              <a:latin typeface="PKYZTS+HelveticaNeue"/>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12542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623"/>
              </a:spcBef>
              <a:spcAft>
                <a:spcPts val="0"/>
              </a:spcAft>
            </a:pPr>
            <a:r>
              <a:rPr sz="2650" dirty="0">
                <a:solidFill>
                  <a:srgbClr val="002060"/>
                </a:solidFill>
                <a:latin typeface="Arial"/>
                <a:cs typeface="Arial"/>
              </a:rPr>
              <a:t>•</a:t>
            </a:r>
          </a:p>
        </p:txBody>
      </p:sp>
      <p:sp>
        <p:nvSpPr>
          <p:cNvPr id="4" name="正方形/長方形 3"/>
          <p:cNvSpPr/>
          <p:nvPr/>
        </p:nvSpPr>
        <p:spPr>
          <a:xfrm>
            <a:off x="3647728" y="2780446"/>
            <a:ext cx="5503430" cy="369332"/>
          </a:xfrm>
          <a:prstGeom prst="rect">
            <a:avLst/>
          </a:prstGeom>
        </p:spPr>
        <p:txBody>
          <a:bodyPr wrap="none">
            <a:spAutoFit/>
          </a:bodyPr>
          <a:lstStyle/>
          <a:p>
            <a:r>
              <a:rPr lang="en-US" altLang="ja-JP" dirty="0">
                <a:solidFill>
                  <a:srgbClr val="000000"/>
                </a:solidFill>
                <a:latin typeface="PKYZTS+HelveticaNeue"/>
              </a:rPr>
              <a:t>such as a pothole in the road ahead or a bouncing ball. </a:t>
            </a:r>
            <a:endParaRPr lang="ja-JP" altLang="en-US" dirty="0"/>
          </a:p>
        </p:txBody>
      </p:sp>
      <p:sp>
        <p:nvSpPr>
          <p:cNvPr id="5" name="正方形/長方形 4"/>
          <p:cNvSpPr/>
          <p:nvPr/>
        </p:nvSpPr>
        <p:spPr>
          <a:xfrm>
            <a:off x="1055440" y="3428999"/>
            <a:ext cx="6096000" cy="923330"/>
          </a:xfrm>
          <a:prstGeom prst="rect">
            <a:avLst/>
          </a:prstGeom>
        </p:spPr>
        <p:txBody>
          <a:bodyPr>
            <a:spAutoFit/>
          </a:bodyPr>
          <a:lstStyle/>
          <a:p>
            <a:r>
              <a:rPr lang="en-US" altLang="ja-JP" dirty="0">
                <a:solidFill>
                  <a:srgbClr val="000000"/>
                </a:solidFill>
                <a:latin typeface="PKYZTS+HelveticaNeue"/>
              </a:rPr>
              <a:t>The best approach is therefore to </a:t>
            </a:r>
            <a:r>
              <a:rPr lang="en-US" altLang="ja-JP" dirty="0">
                <a:solidFill>
                  <a:srgbClr val="FF0000"/>
                </a:solidFill>
                <a:latin typeface="PKYZTS+HelveticaNeue"/>
              </a:rPr>
              <a:t>track the evolution of beliefs</a:t>
            </a:r>
            <a:r>
              <a:rPr lang="en-US" altLang="ja-JP" dirty="0">
                <a:solidFill>
                  <a:srgbClr val="000000"/>
                </a:solidFill>
                <a:latin typeface="PKYZTS+HelveticaNeue"/>
              </a:rPr>
              <a:t> over the set of hypotheses, and to </a:t>
            </a:r>
            <a:r>
              <a:rPr lang="en-US" altLang="ja-JP" dirty="0">
                <a:solidFill>
                  <a:srgbClr val="FF0000"/>
                </a:solidFill>
                <a:latin typeface="PKYZTS+HelveticaNeue"/>
              </a:rPr>
              <a:t>update</a:t>
            </a:r>
            <a:r>
              <a:rPr lang="en-US" altLang="ja-JP" dirty="0">
                <a:solidFill>
                  <a:srgbClr val="000000"/>
                </a:solidFill>
                <a:latin typeface="PKYZTS+HelveticaNeue"/>
              </a:rPr>
              <a:t> based on evidence from the </a:t>
            </a:r>
            <a:r>
              <a:rPr lang="en-US" altLang="ja-JP" dirty="0">
                <a:solidFill>
                  <a:srgbClr val="FF0000"/>
                </a:solidFill>
                <a:latin typeface="PKYZTS+HelveticaNeue"/>
              </a:rPr>
              <a:t>perception stack </a:t>
            </a:r>
            <a:r>
              <a:rPr lang="en-US" altLang="ja-JP" dirty="0">
                <a:solidFill>
                  <a:srgbClr val="000000"/>
                </a:solidFill>
                <a:latin typeface="PKYZTS+HelveticaNeue"/>
              </a:rPr>
              <a:t>at </a:t>
            </a:r>
            <a:r>
              <a:rPr lang="en-US" altLang="ja-JP" dirty="0">
                <a:solidFill>
                  <a:srgbClr val="FF0000"/>
                </a:solidFill>
                <a:latin typeface="PKYZTS+HelveticaNeue"/>
              </a:rPr>
              <a:t>every time step</a:t>
            </a:r>
            <a:r>
              <a:rPr lang="en-US" altLang="ja-JP" dirty="0">
                <a:solidFill>
                  <a:srgbClr val="000000"/>
                </a:solidFill>
                <a:latin typeface="PKYZTS+HelveticaNeue"/>
              </a:rPr>
              <a:t>. </a:t>
            </a:r>
            <a:endParaRPr lang="ja-JP"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12542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623"/>
              </a:spcBef>
              <a:spcAft>
                <a:spcPts val="0"/>
              </a:spcAft>
            </a:pPr>
            <a:r>
              <a:rPr sz="2650" dirty="0">
                <a:solidFill>
                  <a:srgbClr val="002060"/>
                </a:solidFill>
                <a:latin typeface="Arial"/>
                <a:cs typeface="Arial"/>
              </a:rPr>
              <a:t>•</a:t>
            </a:r>
          </a:p>
        </p:txBody>
      </p:sp>
      <p:sp>
        <p:nvSpPr>
          <p:cNvPr id="4" name="object 4"/>
          <p:cNvSpPr txBox="1"/>
          <p:nvPr/>
        </p:nvSpPr>
        <p:spPr>
          <a:xfrm>
            <a:off x="986332" y="3246721"/>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object 5"/>
          <p:cNvSpPr txBox="1"/>
          <p:nvPr/>
        </p:nvSpPr>
        <p:spPr>
          <a:xfrm>
            <a:off x="513892" y="3582333"/>
            <a:ext cx="270954" cy="1280248"/>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825"/>
              </a:spcBef>
              <a:spcAft>
                <a:spcPts val="0"/>
              </a:spcAft>
            </a:pPr>
            <a:r>
              <a:rPr sz="2650" dirty="0">
                <a:solidFill>
                  <a:srgbClr val="002060"/>
                </a:solidFill>
                <a:latin typeface="Arial"/>
                <a:cs typeface="Arial"/>
              </a:rPr>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986332" y="321293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5" name="object 5"/>
          <p:cNvSpPr txBox="1"/>
          <p:nvPr/>
        </p:nvSpPr>
        <p:spPr>
          <a:xfrm>
            <a:off x="513892" y="3898795"/>
            <a:ext cx="270954" cy="416416"/>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p:txBody>
      </p:sp>
      <p:sp>
        <p:nvSpPr>
          <p:cNvPr id="6" name="正方形/長方形 5"/>
          <p:cNvSpPr/>
          <p:nvPr/>
        </p:nvSpPr>
        <p:spPr>
          <a:xfrm>
            <a:off x="0" y="4514183"/>
            <a:ext cx="12192000" cy="2308324"/>
          </a:xfrm>
          <a:prstGeom prst="rect">
            <a:avLst/>
          </a:prstGeom>
        </p:spPr>
        <p:txBody>
          <a:bodyPr wrap="square">
            <a:spAutoFit/>
          </a:bodyPr>
          <a:lstStyle/>
          <a:p>
            <a:r>
              <a:rPr lang="ja-JP" altLang="en-US" dirty="0">
                <a:solidFill>
                  <a:srgbClr val="000000"/>
                </a:solidFill>
                <a:latin typeface="HAGKTD+PingFangSC-Regular"/>
              </a:rPr>
              <a:t>単語 </a:t>
            </a:r>
            <a:endParaRPr lang="en-US" altLang="ja-JP" dirty="0" smtClean="0">
              <a:solidFill>
                <a:srgbClr val="000000"/>
              </a:solidFill>
              <a:latin typeface="HAGKTD+PingFangSC-Regular"/>
            </a:endParaRPr>
          </a:p>
          <a:p>
            <a:pPr marL="285750" indent="-285750">
              <a:buFontTx/>
              <a:buChar char="-"/>
            </a:pPr>
            <a:r>
              <a:rPr lang="en-US" altLang="ja-JP" dirty="0" smtClean="0">
                <a:solidFill>
                  <a:srgbClr val="000000"/>
                </a:solidFill>
                <a:latin typeface="PKYZTS+HelveticaNeue"/>
              </a:rPr>
              <a:t>Evasive</a:t>
            </a:r>
            <a:r>
              <a:rPr lang="en-US" altLang="ja-JP" dirty="0">
                <a:solidFill>
                  <a:srgbClr val="000000"/>
                </a:solidFill>
                <a:latin typeface="PKYZTS+HelveticaNeue"/>
              </a:rPr>
              <a:t>: If you take evasive action, you </a:t>
            </a:r>
            <a:r>
              <a:rPr lang="en-US" altLang="ja-JP" dirty="0">
                <a:solidFill>
                  <a:srgbClr val="FF0000"/>
                </a:solidFill>
                <a:latin typeface="PKYZTS+HelveticaNeue"/>
              </a:rPr>
              <a:t>deliberately move away from</a:t>
            </a:r>
            <a:r>
              <a:rPr lang="en-US" altLang="ja-JP" dirty="0">
                <a:solidFill>
                  <a:srgbClr val="000000"/>
                </a:solidFill>
                <a:latin typeface="PKYZTS+HelveticaNeue"/>
              </a:rPr>
              <a:t> someone or something in order to </a:t>
            </a:r>
            <a:r>
              <a:rPr lang="en-US" altLang="ja-JP" dirty="0">
                <a:solidFill>
                  <a:srgbClr val="FF0000"/>
                </a:solidFill>
                <a:latin typeface="PKYZTS+HelveticaNeue"/>
              </a:rPr>
              <a:t>avoid meeting </a:t>
            </a:r>
            <a:r>
              <a:rPr lang="en-US" altLang="ja-JP" dirty="0">
                <a:solidFill>
                  <a:srgbClr val="000000"/>
                </a:solidFill>
                <a:latin typeface="PKYZTS+HelveticaNeue"/>
              </a:rPr>
              <a:t>them or </a:t>
            </a:r>
            <a:r>
              <a:rPr lang="en-US" altLang="ja-JP" dirty="0">
                <a:solidFill>
                  <a:srgbClr val="FF0000"/>
                </a:solidFill>
                <a:latin typeface="PKYZTS+HelveticaNeue"/>
              </a:rPr>
              <a:t>being hit </a:t>
            </a:r>
            <a:r>
              <a:rPr lang="en-US" altLang="ja-JP" dirty="0">
                <a:solidFill>
                  <a:srgbClr val="000000"/>
                </a:solidFill>
                <a:latin typeface="PKYZTS+HelveticaNeue"/>
              </a:rPr>
              <a:t>by them.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Geometry</a:t>
            </a:r>
            <a:r>
              <a:rPr lang="en-US" altLang="ja-JP" dirty="0">
                <a:solidFill>
                  <a:srgbClr val="000000"/>
                </a:solidFill>
                <a:latin typeface="PKYZTS+HelveticaNeue"/>
              </a:rPr>
              <a:t>: The geometry of an object is its </a:t>
            </a:r>
            <a:r>
              <a:rPr lang="en-US" altLang="ja-JP" dirty="0">
                <a:solidFill>
                  <a:srgbClr val="FF0000"/>
                </a:solidFill>
                <a:latin typeface="PKYZTS+HelveticaNeue"/>
              </a:rPr>
              <a:t>shape</a:t>
            </a:r>
            <a:r>
              <a:rPr lang="en-US" altLang="ja-JP" dirty="0">
                <a:solidFill>
                  <a:srgbClr val="000000"/>
                </a:solidFill>
                <a:latin typeface="PKYZTS+HelveticaNeue"/>
              </a:rPr>
              <a:t> or the </a:t>
            </a:r>
            <a:r>
              <a:rPr lang="en-US" altLang="ja-JP" dirty="0">
                <a:solidFill>
                  <a:srgbClr val="FF0000"/>
                </a:solidFill>
                <a:latin typeface="PKYZTS+HelveticaNeue"/>
              </a:rPr>
              <a:t>relationship of its parts </a:t>
            </a:r>
            <a:r>
              <a:rPr lang="en-US" altLang="ja-JP" dirty="0">
                <a:solidFill>
                  <a:srgbClr val="000000"/>
                </a:solidFill>
                <a:latin typeface="PKYZTS+HelveticaNeue"/>
              </a:rPr>
              <a:t>to each other.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Memory </a:t>
            </a:r>
            <a:r>
              <a:rPr lang="en-US" altLang="ja-JP" dirty="0">
                <a:solidFill>
                  <a:srgbClr val="000000"/>
                </a:solidFill>
                <a:latin typeface="PKYZTS+HelveticaNeue"/>
              </a:rPr>
              <a:t>Footprint: Memory footprint refers to the amount of main memory that a program uses or references while running.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Implication</a:t>
            </a:r>
            <a:r>
              <a:rPr lang="en-US" altLang="ja-JP" dirty="0">
                <a:solidFill>
                  <a:srgbClr val="000000"/>
                </a:solidFill>
                <a:latin typeface="PKYZTS+HelveticaNeue"/>
              </a:rPr>
              <a:t>: The implications of something are the things that are likely to happen as a result.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Bumper</a:t>
            </a:r>
            <a:r>
              <a:rPr lang="en-US" altLang="ja-JP" dirty="0">
                <a:solidFill>
                  <a:srgbClr val="000000"/>
                </a:solidFill>
                <a:latin typeface="PKYZTS+HelveticaNeue"/>
              </a:rPr>
              <a:t>: Bumpers are bars at the front and back of a vehicle that protect it if it bumps into something. </a:t>
            </a:r>
            <a:endParaRPr lang="ja-JP"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10282681" y="1263714"/>
            <a:ext cx="1053083" cy="293489"/>
          </a:xfrm>
          <a:prstGeom prst="rect">
            <a:avLst/>
          </a:prstGeom>
        </p:spPr>
        <p:txBody>
          <a:bodyPr vert="horz" wrap="square" lIns="0" tIns="0" rIns="0" bIns="0" rtlCol="0">
            <a:spAutoFit/>
          </a:bodyPr>
          <a:lstStyle/>
          <a:p>
            <a:pPr marL="0" marR="0">
              <a:lnSpc>
                <a:spcPts val="2010"/>
              </a:lnSpc>
              <a:spcBef>
                <a:spcPts val="0"/>
              </a:spcBef>
              <a:spcAft>
                <a:spcPts val="0"/>
              </a:spcAft>
            </a:pPr>
            <a:r>
              <a:rPr sz="1800" dirty="0">
                <a:solidFill>
                  <a:srgbClr val="FF0000"/>
                </a:solidFill>
                <a:latin typeface="Arial"/>
                <a:cs typeface="Arial"/>
              </a:rPr>
              <a:t>3.24 Sec</a:t>
            </a:r>
          </a:p>
        </p:txBody>
      </p:sp>
      <p:sp>
        <p:nvSpPr>
          <p:cNvPr id="4" name="object 4"/>
          <p:cNvSpPr txBox="1"/>
          <p:nvPr/>
        </p:nvSpPr>
        <p:spPr>
          <a:xfrm>
            <a:off x="513892" y="1481626"/>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object 5"/>
          <p:cNvSpPr txBox="1"/>
          <p:nvPr/>
        </p:nvSpPr>
        <p:spPr>
          <a:xfrm>
            <a:off x="986332" y="2259804"/>
            <a:ext cx="315372" cy="664551"/>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a:p>
            <a:pPr marL="0" marR="0">
              <a:lnSpc>
                <a:spcPts val="2419"/>
              </a:lnSpc>
              <a:spcBef>
                <a:spcPts val="90"/>
              </a:spcBef>
              <a:spcAft>
                <a:spcPts val="0"/>
              </a:spcAft>
            </a:pPr>
            <a:r>
              <a:rPr sz="2150" dirty="0">
                <a:solidFill>
                  <a:srgbClr val="002060"/>
                </a:solidFill>
                <a:latin typeface="Courier New"/>
                <a:cs typeface="Courier New"/>
              </a:rPr>
              <a:t>o</a:t>
            </a:r>
          </a:p>
        </p:txBody>
      </p:sp>
      <p:sp>
        <p:nvSpPr>
          <p:cNvPr id="6" name="object 6"/>
          <p:cNvSpPr txBox="1"/>
          <p:nvPr/>
        </p:nvSpPr>
        <p:spPr>
          <a:xfrm>
            <a:off x="513892" y="2874943"/>
            <a:ext cx="270954" cy="144331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5109"/>
              </a:spcBef>
              <a:spcAft>
                <a:spcPts val="0"/>
              </a:spcAft>
            </a:pPr>
            <a:r>
              <a:rPr sz="2650" dirty="0">
                <a:solidFill>
                  <a:srgbClr val="002060"/>
                </a:solidFill>
                <a:latin typeface="Arial"/>
                <a:cs typeface="Arial"/>
              </a:rPr>
              <a:t>•</a:t>
            </a:r>
          </a:p>
        </p:txBody>
      </p:sp>
      <p:sp>
        <p:nvSpPr>
          <p:cNvPr id="7" name="object 7"/>
          <p:cNvSpPr txBox="1"/>
          <p:nvPr/>
        </p:nvSpPr>
        <p:spPr>
          <a:xfrm>
            <a:off x="986332" y="3287615"/>
            <a:ext cx="315189" cy="663916"/>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88"/>
              </a:spcBef>
              <a:spcAft>
                <a:spcPts val="0"/>
              </a:spcAft>
            </a:pPr>
            <a:r>
              <a:rPr sz="2150" dirty="0">
                <a:solidFill>
                  <a:srgbClr val="002060"/>
                </a:solidFill>
                <a:latin typeface="Courier New"/>
                <a:cs typeface="Courier New"/>
              </a:rPr>
              <a:t>o</a:t>
            </a:r>
          </a:p>
        </p:txBody>
      </p:sp>
      <p:sp>
        <p:nvSpPr>
          <p:cNvPr id="8" name="object 8"/>
          <p:cNvSpPr txBox="1"/>
          <p:nvPr/>
        </p:nvSpPr>
        <p:spPr>
          <a:xfrm>
            <a:off x="986332" y="4315045"/>
            <a:ext cx="315189" cy="956524"/>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2392"/>
              </a:spcBef>
              <a:spcAft>
                <a:spcPts val="0"/>
              </a:spcAft>
            </a:pPr>
            <a:r>
              <a:rPr sz="2150" dirty="0">
                <a:solidFill>
                  <a:srgbClr val="002060"/>
                </a:solidFill>
                <a:latin typeface="Courier New"/>
                <a:cs typeface="Courier New"/>
              </a:rPr>
              <a:t>o</a:t>
            </a:r>
          </a:p>
        </p:txBody>
      </p:sp>
      <p:sp>
        <p:nvSpPr>
          <p:cNvPr id="9" name="正方形/長方形 8"/>
          <p:cNvSpPr/>
          <p:nvPr/>
        </p:nvSpPr>
        <p:spPr>
          <a:xfrm>
            <a:off x="1199456" y="3287615"/>
            <a:ext cx="1800200" cy="285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31704" y="4941168"/>
            <a:ext cx="2304256" cy="330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301521" y="5428520"/>
            <a:ext cx="6096000" cy="1200329"/>
          </a:xfrm>
          <a:prstGeom prst="rect">
            <a:avLst/>
          </a:prstGeom>
        </p:spPr>
        <p:txBody>
          <a:bodyPr>
            <a:spAutoFit/>
          </a:bodyPr>
          <a:lstStyle/>
          <a:p>
            <a:r>
              <a:rPr lang="en-US" altLang="ja-JP" dirty="0">
                <a:solidFill>
                  <a:srgbClr val="000000"/>
                </a:solidFill>
                <a:latin typeface="PKYZTS+HelveticaNeue"/>
              </a:rPr>
              <a:t>Due to errors in both requirements, the time-to-collision should always be </a:t>
            </a:r>
            <a:r>
              <a:rPr lang="en-US" altLang="ja-JP" dirty="0">
                <a:solidFill>
                  <a:srgbClr val="FF0000"/>
                </a:solidFill>
                <a:latin typeface="PKYZTS+HelveticaNeue"/>
              </a:rPr>
              <a:t>treated as an approximation</a:t>
            </a:r>
            <a:r>
              <a:rPr lang="en-US" altLang="ja-JP" dirty="0">
                <a:solidFill>
                  <a:srgbClr val="000000"/>
                </a:solidFill>
                <a:latin typeface="PKYZTS+HelveticaNeue"/>
              </a:rPr>
              <a:t>, </a:t>
            </a:r>
            <a:r>
              <a:rPr lang="en-US" altLang="ja-JP" dirty="0">
                <a:solidFill>
                  <a:srgbClr val="FF0000"/>
                </a:solidFill>
                <a:latin typeface="PKYZTS+HelveticaNeue"/>
              </a:rPr>
              <a:t>updated regularly</a:t>
            </a:r>
            <a:r>
              <a:rPr lang="en-US" altLang="ja-JP" dirty="0">
                <a:solidFill>
                  <a:srgbClr val="000000"/>
                </a:solidFill>
                <a:latin typeface="PKYZTS+HelveticaNeue"/>
              </a:rPr>
              <a:t>, and treated with some </a:t>
            </a:r>
            <a:r>
              <a:rPr lang="en-US" altLang="ja-JP" dirty="0">
                <a:solidFill>
                  <a:srgbClr val="FF0000"/>
                </a:solidFill>
                <a:latin typeface="PKYZTS+HelveticaNeue"/>
              </a:rPr>
              <a:t>safety bu</a:t>
            </a:r>
            <a:r>
              <a:rPr lang="en-US" altLang="ja-JP" dirty="0">
                <a:solidFill>
                  <a:srgbClr val="FF0000"/>
                </a:solidFill>
                <a:latin typeface="WYSKTT+HelveticaNeue"/>
              </a:rPr>
              <a:t>ff</a:t>
            </a:r>
            <a:r>
              <a:rPr lang="en-US" altLang="ja-JP" dirty="0">
                <a:solidFill>
                  <a:srgbClr val="FF0000"/>
                </a:solidFill>
                <a:latin typeface="PKYZTS+HelveticaNeue"/>
              </a:rPr>
              <a:t>er </a:t>
            </a:r>
            <a:r>
              <a:rPr lang="en-US" altLang="ja-JP" dirty="0">
                <a:solidFill>
                  <a:srgbClr val="000000"/>
                </a:solidFill>
                <a:latin typeface="PKYZTS+HelveticaNeue"/>
              </a:rPr>
              <a:t>when making decisions about driving. </a:t>
            </a:r>
            <a:endParaRPr lang="ja-JP"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1967450"/>
            <a:ext cx="315372" cy="696011"/>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22"/>
              </a:lnSpc>
              <a:spcBef>
                <a:spcPts val="388"/>
              </a:spcBef>
              <a:spcAft>
                <a:spcPts val="0"/>
              </a:spcAft>
            </a:pPr>
            <a:r>
              <a:rPr sz="2150" dirty="0">
                <a:solidFill>
                  <a:srgbClr val="002060"/>
                </a:solidFill>
                <a:latin typeface="Courier New"/>
                <a:cs typeface="Courier New"/>
              </a:rPr>
              <a:t>o</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p:txBody>
      </p:sp>
      <p:sp>
        <p:nvSpPr>
          <p:cNvPr id="4" name="正方形/長方形 3"/>
          <p:cNvSpPr/>
          <p:nvPr/>
        </p:nvSpPr>
        <p:spPr>
          <a:xfrm>
            <a:off x="1271464" y="4149080"/>
            <a:ext cx="6096000" cy="2308324"/>
          </a:xfrm>
          <a:prstGeom prst="rect">
            <a:avLst/>
          </a:prstGeom>
        </p:spPr>
        <p:txBody>
          <a:bodyPr>
            <a:spAutoFit/>
          </a:bodyPr>
          <a:lstStyle/>
          <a:p>
            <a:pPr marL="285750" indent="-285750">
              <a:buFontTx/>
              <a:buChar char="-"/>
            </a:pPr>
            <a:r>
              <a:rPr lang="en-US" altLang="ja-JP" dirty="0" smtClean="0">
                <a:solidFill>
                  <a:srgbClr val="000000"/>
                </a:solidFill>
                <a:latin typeface="PKYZTS+HelveticaNeue"/>
              </a:rPr>
              <a:t>Note </a:t>
            </a:r>
            <a:r>
              <a:rPr lang="en-US" altLang="ja-JP" dirty="0">
                <a:solidFill>
                  <a:srgbClr val="000000"/>
                </a:solidFill>
                <a:latin typeface="PKYZTS+HelveticaNeue"/>
              </a:rPr>
              <a:t>that this is a </a:t>
            </a:r>
            <a:r>
              <a:rPr lang="en-US" altLang="ja-JP" dirty="0">
                <a:solidFill>
                  <a:srgbClr val="FF0000"/>
                </a:solidFill>
                <a:latin typeface="PKYZTS+HelveticaNeue"/>
              </a:rPr>
              <a:t>di</a:t>
            </a:r>
            <a:r>
              <a:rPr lang="en-US" altLang="ja-JP" dirty="0">
                <a:solidFill>
                  <a:srgbClr val="FF0000"/>
                </a:solidFill>
                <a:latin typeface="WYSKTT+HelveticaNeue"/>
              </a:rPr>
              <a:t>ff</a:t>
            </a:r>
            <a:r>
              <a:rPr lang="en-US" altLang="ja-JP" dirty="0">
                <a:solidFill>
                  <a:srgbClr val="FF0000"/>
                </a:solidFill>
                <a:latin typeface="PKYZTS+HelveticaNeue"/>
              </a:rPr>
              <a:t>erent</a:t>
            </a:r>
            <a:r>
              <a:rPr lang="en-US" altLang="ja-JP" dirty="0">
                <a:solidFill>
                  <a:srgbClr val="000000"/>
                </a:solidFill>
                <a:latin typeface="PKYZTS+HelveticaNeue"/>
              </a:rPr>
              <a:t> type of collision checking than in the static case, where swaths of the entire path were constructed and compared to </a:t>
            </a:r>
            <a:r>
              <a:rPr lang="en-US" altLang="ja-JP" dirty="0">
                <a:solidFill>
                  <a:srgbClr val="FF0000"/>
                </a:solidFill>
                <a:latin typeface="PKYZTS+HelveticaNeue"/>
              </a:rPr>
              <a:t>static object </a:t>
            </a:r>
            <a:r>
              <a:rPr lang="en-US" altLang="ja-JP" dirty="0">
                <a:solidFill>
                  <a:srgbClr val="000000"/>
                </a:solidFill>
                <a:latin typeface="PKYZTS+HelveticaNeue"/>
              </a:rPr>
              <a:t>locations</a:t>
            </a:r>
            <a:r>
              <a:rPr lang="ja-JP" altLang="en-US" dirty="0">
                <a:solidFill>
                  <a:srgbClr val="000000"/>
                </a:solidFill>
                <a:latin typeface="PKYZTS+HelveticaNeue"/>
              </a:rPr>
              <a:t>（</a:t>
            </a:r>
            <a:r>
              <a:rPr lang="en-US" altLang="ja-JP" dirty="0">
                <a:solidFill>
                  <a:srgbClr val="000000"/>
                </a:solidFill>
                <a:latin typeface="PKYZTS+HelveticaNeue"/>
              </a:rPr>
              <a:t>Occupancy Grid Map</a:t>
            </a:r>
            <a:r>
              <a:rPr lang="ja-JP" altLang="en-US" dirty="0">
                <a:solidFill>
                  <a:srgbClr val="000000"/>
                </a:solidFill>
                <a:latin typeface="PKYZTS+HelveticaNeue"/>
              </a:rPr>
              <a:t>のやり⽅）</a:t>
            </a:r>
            <a:r>
              <a:rPr lang="en-US" altLang="ja-JP" dirty="0">
                <a:solidFill>
                  <a:srgbClr val="000000"/>
                </a:solidFill>
                <a:latin typeface="PKYZTS+HelveticaNeue"/>
              </a:rPr>
              <a:t>.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Because </a:t>
            </a:r>
            <a:r>
              <a:rPr lang="en-US" altLang="ja-JP" dirty="0">
                <a:solidFill>
                  <a:srgbClr val="000000"/>
                </a:solidFill>
                <a:latin typeface="PKYZTS+HelveticaNeue"/>
              </a:rPr>
              <a:t>these collision checks are performed between moving objects, we only need to check collision between the geometries of each object at each instant, as the objects will occupy new locations at the next time step. </a:t>
            </a:r>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986332" y="2806031"/>
            <a:ext cx="315189" cy="1022056"/>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2908"/>
              </a:spcBef>
              <a:spcAft>
                <a:spcPts val="0"/>
              </a:spcAft>
            </a:pPr>
            <a:r>
              <a:rPr sz="2150" dirty="0">
                <a:solidFill>
                  <a:srgbClr val="002060"/>
                </a:solidFill>
                <a:latin typeface="Courier New"/>
                <a:cs typeface="Courier New"/>
              </a:rPr>
              <a:t>o</a:t>
            </a:r>
          </a:p>
        </p:txBody>
      </p:sp>
      <p:sp>
        <p:nvSpPr>
          <p:cNvPr id="5" name="正方形/長方形 4"/>
          <p:cNvSpPr/>
          <p:nvPr/>
        </p:nvSpPr>
        <p:spPr>
          <a:xfrm>
            <a:off x="4439816" y="1521250"/>
            <a:ext cx="2376264" cy="39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3892" y="2766739"/>
            <a:ext cx="270847" cy="12542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623"/>
              </a:spcBef>
              <a:spcAft>
                <a:spcPts val="0"/>
              </a:spcAft>
            </a:pPr>
            <a:r>
              <a:rPr sz="2650" dirty="0">
                <a:solidFill>
                  <a:srgbClr val="002060"/>
                </a:solidFill>
                <a:latin typeface="Arial"/>
                <a:cs typeface="Arial"/>
              </a:rPr>
              <a:t>•</a:t>
            </a:r>
          </a:p>
        </p:txBody>
      </p:sp>
      <p:sp>
        <p:nvSpPr>
          <p:cNvPr id="5" name="正方形/長方形 4"/>
          <p:cNvSpPr/>
          <p:nvPr/>
        </p:nvSpPr>
        <p:spPr>
          <a:xfrm>
            <a:off x="407368" y="4675357"/>
            <a:ext cx="6096000" cy="2031325"/>
          </a:xfrm>
          <a:prstGeom prst="rect">
            <a:avLst/>
          </a:prstGeom>
        </p:spPr>
        <p:txBody>
          <a:bodyPr>
            <a:spAutoFit/>
          </a:bodyPr>
          <a:lstStyle/>
          <a:p>
            <a:r>
              <a:rPr lang="en-US" altLang="ja-JP" dirty="0">
                <a:solidFill>
                  <a:srgbClr val="000000"/>
                </a:solidFill>
                <a:latin typeface="PKYZTS+HelveticaNeue"/>
              </a:rPr>
              <a:t>Simplifying Assumptions</a:t>
            </a:r>
            <a:r>
              <a:rPr lang="en-US" altLang="ja-JP" dirty="0" smtClean="0">
                <a:solidFill>
                  <a:srgbClr val="000000"/>
                </a:solidFill>
                <a:latin typeface="PKYZTS+HelveticaNeue"/>
              </a:rPr>
              <a:t>.</a:t>
            </a:r>
            <a:r>
              <a:rPr lang="ja-JP" altLang="en-US" dirty="0" smtClean="0">
                <a:solidFill>
                  <a:srgbClr val="000000"/>
                </a:solidFill>
                <a:latin typeface="PKYZTS+HelveticaNeue"/>
              </a:rPr>
              <a:t> </a:t>
            </a:r>
            <a:endParaRPr lang="en-US" altLang="ja-JP" dirty="0" smtClean="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identifying collision point locations based on object path intersection points. </a:t>
            </a:r>
            <a:endParaRPr lang="en-US" altLang="ja-JP" sz="2400" dirty="0" smtClean="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estimating </a:t>
            </a:r>
            <a:r>
              <a:rPr lang="en-US" altLang="ja-JP" dirty="0">
                <a:solidFill>
                  <a:srgbClr val="000000"/>
                </a:solidFill>
                <a:latin typeface="PKYZTS+HelveticaNeue"/>
              </a:rPr>
              <a:t>object space occupancy based on simple geometric primitives like bounding boxes.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estimating </a:t>
            </a:r>
            <a:r>
              <a:rPr lang="en-US" altLang="ja-JP" dirty="0">
                <a:solidFill>
                  <a:srgbClr val="000000"/>
                </a:solidFill>
                <a:latin typeface="PKYZTS+HelveticaNeue"/>
              </a:rPr>
              <a:t>the time to a collision point based on a constant velocity profile. </a:t>
            </a:r>
            <a:endParaRPr lang="ja-JP" altLang="en-US" dirty="0"/>
          </a:p>
        </p:txBody>
      </p:sp>
      <p:sp>
        <p:nvSpPr>
          <p:cNvPr id="6" name="テキスト ボックス 5"/>
          <p:cNvSpPr txBox="1"/>
          <p:nvPr/>
        </p:nvSpPr>
        <p:spPr>
          <a:xfrm>
            <a:off x="9336360" y="2866852"/>
            <a:ext cx="2855640" cy="2308324"/>
          </a:xfrm>
          <a:prstGeom prst="rect">
            <a:avLst/>
          </a:prstGeom>
          <a:noFill/>
        </p:spPr>
        <p:txBody>
          <a:bodyPr wrap="square" rtlCol="0">
            <a:spAutoFit/>
          </a:bodyPr>
          <a:lstStyle/>
          <a:p>
            <a:r>
              <a:rPr kumimoji="1" lang="en-US" altLang="ja-JP" dirty="0" smtClean="0"/>
              <a:t>Once the swath has been computed, their </a:t>
            </a:r>
            <a:r>
              <a:rPr kumimoji="1" lang="en-US" altLang="ja-JP" dirty="0" smtClean="0">
                <a:solidFill>
                  <a:srgbClr val="FF0000"/>
                </a:solidFill>
              </a:rPr>
              <a:t>intersection</a:t>
            </a:r>
            <a:r>
              <a:rPr kumimoji="1" lang="en-US" altLang="ja-JP" dirty="0" smtClean="0"/>
              <a:t> can be explored for potential collision points by computing, </a:t>
            </a:r>
            <a:r>
              <a:rPr kumimoji="1" lang="en-US" altLang="ja-JP" dirty="0" smtClean="0">
                <a:solidFill>
                  <a:srgbClr val="FF0000"/>
                </a:solidFill>
              </a:rPr>
              <a:t>if any two or more dynamic objects </a:t>
            </a:r>
            <a:r>
              <a:rPr kumimoji="1" lang="en-US" altLang="ja-JP" dirty="0" smtClean="0"/>
              <a:t>will </a:t>
            </a:r>
            <a:r>
              <a:rPr kumimoji="1" lang="en-US" altLang="ja-JP" dirty="0" smtClean="0">
                <a:solidFill>
                  <a:srgbClr val="FF0000"/>
                </a:solidFill>
              </a:rPr>
              <a:t>occupy the same space </a:t>
            </a:r>
            <a:r>
              <a:rPr kumimoji="1" lang="en-US" altLang="ja-JP" dirty="0" smtClean="0"/>
              <a:t>at the </a:t>
            </a:r>
            <a:r>
              <a:rPr kumimoji="1" lang="en-US" altLang="ja-JP" dirty="0" smtClean="0">
                <a:solidFill>
                  <a:srgbClr val="FF0000"/>
                </a:solidFill>
              </a:rPr>
              <a:t>same time</a:t>
            </a:r>
            <a:r>
              <a:rPr kumimoji="1" lang="en-US" altLang="ja-JP" dirty="0" smtClean="0"/>
              <a:t>.</a:t>
            </a:r>
            <a:endParaRPr kumimoji="1" lang="ja-JP"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2385082"/>
            <a:ext cx="270954" cy="1898125"/>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a:p>
            <a:pPr marL="0" marR="0">
              <a:lnSpc>
                <a:spcPts val="2978"/>
              </a:lnSpc>
              <a:spcBef>
                <a:spcPts val="8638"/>
              </a:spcBef>
              <a:spcAft>
                <a:spcPts val="0"/>
              </a:spcAft>
            </a:pPr>
            <a:r>
              <a:rPr sz="2650" dirty="0">
                <a:solidFill>
                  <a:srgbClr val="002060"/>
                </a:solidFill>
                <a:latin typeface="Arial"/>
                <a:cs typeface="Arial"/>
              </a:rPr>
              <a:t>•</a:t>
            </a:r>
          </a:p>
        </p:txBody>
      </p:sp>
      <p:sp>
        <p:nvSpPr>
          <p:cNvPr id="4" name="object 4"/>
          <p:cNvSpPr txBox="1"/>
          <p:nvPr/>
        </p:nvSpPr>
        <p:spPr>
          <a:xfrm>
            <a:off x="5578475" y="2385082"/>
            <a:ext cx="270954" cy="1899649"/>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a:p>
            <a:pPr marL="0" marR="0">
              <a:lnSpc>
                <a:spcPts val="2978"/>
              </a:lnSpc>
              <a:spcBef>
                <a:spcPts val="8700"/>
              </a:spcBef>
              <a:spcAft>
                <a:spcPts val="0"/>
              </a:spcAft>
            </a:pPr>
            <a:r>
              <a:rPr sz="2650" dirty="0">
                <a:solidFill>
                  <a:srgbClr val="002060"/>
                </a:solidFill>
                <a:latin typeface="Arial"/>
                <a:cs typeface="Arial"/>
              </a:rPr>
              <a:t>•</a:t>
            </a:r>
          </a:p>
        </p:txBody>
      </p:sp>
      <p:sp>
        <p:nvSpPr>
          <p:cNvPr id="5" name="object 5"/>
          <p:cNvSpPr txBox="1"/>
          <p:nvPr/>
        </p:nvSpPr>
        <p:spPr>
          <a:xfrm>
            <a:off x="6051169" y="283193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6" name="object 6"/>
          <p:cNvSpPr txBox="1"/>
          <p:nvPr/>
        </p:nvSpPr>
        <p:spPr>
          <a:xfrm>
            <a:off x="5578475" y="5545575"/>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7" name="object 7"/>
          <p:cNvSpPr txBox="1"/>
          <p:nvPr/>
        </p:nvSpPr>
        <p:spPr>
          <a:xfrm>
            <a:off x="513892" y="556995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8" name="正方形/長方形 7"/>
          <p:cNvSpPr/>
          <p:nvPr/>
        </p:nvSpPr>
        <p:spPr>
          <a:xfrm>
            <a:off x="695400" y="3789040"/>
            <a:ext cx="4536504"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695400" y="5445224"/>
            <a:ext cx="4536504"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849322" y="5545575"/>
            <a:ext cx="3991094" cy="835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954066"/>
            <a:ext cx="673164" cy="41954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dirty="0">
                <a:solidFill>
                  <a:srgbClr val="002060"/>
                </a:solidFill>
                <a:latin typeface="KKGWVS+Cambria Math"/>
                <a:cs typeface="KKGWVS+Cambria Math"/>
              </a:rPr>
              <a:t>퐷</a:t>
            </a:r>
          </a:p>
        </p:txBody>
      </p:sp>
      <p:sp>
        <p:nvSpPr>
          <p:cNvPr id="4" name="object 4"/>
          <p:cNvSpPr txBox="1"/>
          <p:nvPr/>
        </p:nvSpPr>
        <p:spPr>
          <a:xfrm>
            <a:off x="986332" y="2400013"/>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5" name="object 5"/>
          <p:cNvSpPr txBox="1"/>
          <p:nvPr/>
        </p:nvSpPr>
        <p:spPr>
          <a:xfrm>
            <a:off x="513892" y="2736259"/>
            <a:ext cx="784541" cy="89910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spc="11" dirty="0">
                <a:solidFill>
                  <a:srgbClr val="002060"/>
                </a:solidFill>
                <a:latin typeface="KKGWVS+Cambria Math"/>
                <a:cs typeface="KKGWVS+Cambria Math"/>
              </a:rPr>
              <a:t>푑푡</a:t>
            </a:r>
          </a:p>
          <a:p>
            <a:pPr marL="0" marR="0">
              <a:lnSpc>
                <a:spcPts val="2976"/>
              </a:lnSpc>
              <a:spcBef>
                <a:spcPts val="342"/>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spc="-200" dirty="0">
                <a:solidFill>
                  <a:srgbClr val="002060"/>
                </a:solidFill>
                <a:latin typeface="KKGWVS+Cambria Math"/>
                <a:cs typeface="KKGWVS+Cambria Math"/>
              </a:rPr>
              <a:t>푁</a:t>
            </a:r>
            <a:r>
              <a:rPr sz="2900" baseline="-20377" dirty="0">
                <a:solidFill>
                  <a:srgbClr val="002060"/>
                </a:solidFill>
                <a:latin typeface="KKGWVS+Cambria Math"/>
                <a:cs typeface="KKGWVS+Cambria Math"/>
              </a:rPr>
              <a:t>푐</a:t>
            </a:r>
          </a:p>
        </p:txBody>
      </p:sp>
      <p:sp>
        <p:nvSpPr>
          <p:cNvPr id="6" name="object 6"/>
          <p:cNvSpPr txBox="1"/>
          <p:nvPr/>
        </p:nvSpPr>
        <p:spPr>
          <a:xfrm>
            <a:off x="513892" y="4463205"/>
            <a:ext cx="1056932" cy="85236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spc="-275" dirty="0">
                <a:solidFill>
                  <a:srgbClr val="002060"/>
                </a:solidFill>
                <a:latin typeface="KKGWVS+Cambria Math"/>
                <a:cs typeface="KKGWVS+Cambria Math"/>
              </a:rPr>
              <a:t>푃</a:t>
            </a:r>
            <a:r>
              <a:rPr sz="2900" baseline="-20377" dirty="0">
                <a:solidFill>
                  <a:srgbClr val="002060"/>
                </a:solidFill>
                <a:latin typeface="KKGWVS+Cambria Math"/>
                <a:cs typeface="KKGWVS+Cambria Math"/>
              </a:rPr>
              <a:t>푐표푙푙</a:t>
            </a:r>
          </a:p>
          <a:p>
            <a:pPr marL="0" marR="0">
              <a:lnSpc>
                <a:spcPts val="2976"/>
              </a:lnSpc>
              <a:spcBef>
                <a:spcPts val="24"/>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dirty="0">
                <a:solidFill>
                  <a:srgbClr val="002060"/>
                </a:solidFill>
                <a:latin typeface="KKGWVS+Cambria Math"/>
                <a:cs typeface="KKGWVS+Cambria Math"/>
              </a:rPr>
              <a:t>푇푇퐶</a:t>
            </a:r>
          </a:p>
        </p:txBody>
      </p:sp>
      <p:sp>
        <p:nvSpPr>
          <p:cNvPr id="7" name="正方形/長方形 6"/>
          <p:cNvSpPr/>
          <p:nvPr/>
        </p:nvSpPr>
        <p:spPr>
          <a:xfrm>
            <a:off x="3287688" y="2347176"/>
            <a:ext cx="4291559" cy="369332"/>
          </a:xfrm>
          <a:prstGeom prst="rect">
            <a:avLst/>
          </a:prstGeom>
        </p:spPr>
        <p:txBody>
          <a:bodyPr wrap="none">
            <a:spAutoFit/>
          </a:bodyPr>
          <a:lstStyle/>
          <a:p>
            <a:r>
              <a:rPr lang="en-US" altLang="ja-JP" dirty="0">
                <a:solidFill>
                  <a:srgbClr val="000000"/>
                </a:solidFill>
                <a:latin typeface="PKYZTS+HelveticaNeue"/>
              </a:rPr>
              <a:t>including the </a:t>
            </a:r>
            <a:r>
              <a:rPr lang="en-US" altLang="ja-JP" dirty="0">
                <a:solidFill>
                  <a:srgbClr val="FF0000"/>
                </a:solidFill>
                <a:latin typeface="PKYZTS+HelveticaNeue"/>
              </a:rPr>
              <a:t>planned path for ego vehicle</a:t>
            </a:r>
            <a:r>
              <a:rPr lang="en-US" altLang="ja-JP" dirty="0">
                <a:solidFill>
                  <a:srgbClr val="000000"/>
                </a:solidFill>
                <a:latin typeface="PKYZTS+HelveticaNeue"/>
              </a:rPr>
              <a:t>. </a:t>
            </a:r>
            <a:endParaRPr lang="ja-JP" altLang="en-US" dirty="0"/>
          </a:p>
        </p:txBody>
      </p:sp>
      <p:sp>
        <p:nvSpPr>
          <p:cNvPr id="8" name="正方形/長方形 7"/>
          <p:cNvSpPr/>
          <p:nvPr/>
        </p:nvSpPr>
        <p:spPr>
          <a:xfrm>
            <a:off x="3143672" y="3185809"/>
            <a:ext cx="1008112" cy="3151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23792" y="3424133"/>
            <a:ext cx="6096000" cy="923330"/>
          </a:xfrm>
          <a:prstGeom prst="rect">
            <a:avLst/>
          </a:prstGeom>
        </p:spPr>
        <p:txBody>
          <a:bodyPr>
            <a:spAutoFit/>
          </a:bodyPr>
          <a:lstStyle/>
          <a:p>
            <a:pPr marL="285750" indent="-285750">
              <a:buFontTx/>
              <a:buChar char="-"/>
            </a:pPr>
            <a:r>
              <a:rPr lang="en-US" altLang="ja-JP" dirty="0" smtClean="0">
                <a:solidFill>
                  <a:srgbClr val="FF0000"/>
                </a:solidFill>
                <a:latin typeface="PKYZTS+HelveticaNeue"/>
              </a:rPr>
              <a:t>circle checking</a:t>
            </a:r>
            <a:r>
              <a:rPr lang="en-US" altLang="ja-JP" dirty="0" smtClean="0">
                <a:solidFill>
                  <a:srgbClr val="000000"/>
                </a:solidFill>
                <a:latin typeface="PKYZTS+HelveticaNeue"/>
              </a:rPr>
              <a:t>.</a:t>
            </a:r>
          </a:p>
          <a:p>
            <a:pPr marL="285750" indent="-285750">
              <a:buFontTx/>
              <a:buChar char="-"/>
            </a:pPr>
            <a:r>
              <a:rPr lang="en-US" altLang="ja-JP" dirty="0" smtClean="0">
                <a:solidFill>
                  <a:srgbClr val="000000"/>
                </a:solidFill>
                <a:latin typeface="PKYZTS+HelveticaNeue"/>
              </a:rPr>
              <a:t>and </a:t>
            </a:r>
            <a:r>
              <a:rPr lang="en-US" altLang="ja-JP" dirty="0">
                <a:solidFill>
                  <a:srgbClr val="000000"/>
                </a:solidFill>
                <a:latin typeface="PKYZTS+HelveticaNeue"/>
              </a:rPr>
              <a:t>their spacing relative to the object position. </a:t>
            </a:r>
            <a:endParaRPr lang="en-US" altLang="ja-JP" sz="2400" dirty="0">
              <a:solidFill>
                <a:srgbClr val="000000"/>
              </a:solidFill>
              <a:latin typeface="PKYZTS+HelveticaNeue"/>
            </a:endParaRPr>
          </a:p>
          <a:p>
            <a:pPr marL="285750" indent="-285750">
              <a:buFontTx/>
              <a:buChar char="-"/>
            </a:pPr>
            <a:r>
              <a:rPr lang="ja-JP" altLang="en-US" dirty="0" smtClean="0">
                <a:solidFill>
                  <a:srgbClr val="000000"/>
                </a:solidFill>
                <a:latin typeface="PKYZTS+HelveticaNeue"/>
              </a:rPr>
              <a:t>今</a:t>
            </a:r>
            <a:r>
              <a:rPr lang="en-US" altLang="ja-JP" dirty="0">
                <a:solidFill>
                  <a:srgbClr val="000000"/>
                </a:solidFill>
                <a:latin typeface="PKYZTS+HelveticaNeue"/>
              </a:rPr>
              <a:t>ADST</a:t>
            </a:r>
            <a:r>
              <a:rPr lang="ja-JP" altLang="en-US" dirty="0">
                <a:solidFill>
                  <a:srgbClr val="000000"/>
                </a:solidFill>
                <a:latin typeface="PKYZTS+HelveticaNeue"/>
              </a:rPr>
              <a:t>の衝突判定は</a:t>
            </a:r>
            <a:r>
              <a:rPr lang="en-US" altLang="ja-JP" dirty="0">
                <a:solidFill>
                  <a:srgbClr val="000000"/>
                </a:solidFill>
                <a:latin typeface="PKYZTS+HelveticaNeue"/>
              </a:rPr>
              <a:t>polygon intersection</a:t>
            </a:r>
            <a:r>
              <a:rPr lang="ja-JP" altLang="en-US" dirty="0">
                <a:solidFill>
                  <a:srgbClr val="000000"/>
                </a:solidFill>
                <a:latin typeface="PKYZTS+HelveticaNeue"/>
              </a:rPr>
              <a:t>でしょう。 </a:t>
            </a:r>
            <a:endParaRPr lang="ja-JP" altLang="en-US" dirty="0"/>
          </a:p>
        </p:txBody>
      </p:sp>
      <p:sp>
        <p:nvSpPr>
          <p:cNvPr id="10" name="テキスト ボックス 9"/>
          <p:cNvSpPr txBox="1"/>
          <p:nvPr/>
        </p:nvSpPr>
        <p:spPr>
          <a:xfrm>
            <a:off x="7680176" y="476672"/>
            <a:ext cx="4248472" cy="1200329"/>
          </a:xfrm>
          <a:prstGeom prst="rect">
            <a:avLst/>
          </a:prstGeom>
          <a:noFill/>
        </p:spPr>
        <p:txBody>
          <a:bodyPr wrap="square" rtlCol="0">
            <a:spAutoFit/>
          </a:bodyPr>
          <a:lstStyle/>
          <a:p>
            <a:r>
              <a:rPr kumimoji="1" lang="en-US" altLang="ja-JP" dirty="0" smtClean="0"/>
              <a:t>Note that the </a:t>
            </a:r>
            <a:r>
              <a:rPr kumimoji="1" lang="en-US" altLang="ja-JP" dirty="0" smtClean="0">
                <a:solidFill>
                  <a:srgbClr val="FF0000"/>
                </a:solidFill>
              </a:rPr>
              <a:t>simulation </a:t>
            </a:r>
            <a:r>
              <a:rPr lang="en-US" altLang="ja-JP" dirty="0" smtClean="0">
                <a:solidFill>
                  <a:srgbClr val="FF0000"/>
                </a:solidFill>
              </a:rPr>
              <a:t>time steps </a:t>
            </a:r>
            <a:r>
              <a:rPr lang="en-US" altLang="ja-JP" dirty="0" smtClean="0"/>
              <a:t>can be a </a:t>
            </a:r>
            <a:r>
              <a:rPr lang="en-US" altLang="ja-JP" dirty="0" smtClean="0">
                <a:solidFill>
                  <a:srgbClr val="FF0000"/>
                </a:solidFill>
              </a:rPr>
              <a:t>different </a:t>
            </a:r>
            <a:r>
              <a:rPr lang="en-US" altLang="ja-JP" dirty="0" smtClean="0"/>
              <a:t>size than the </a:t>
            </a:r>
            <a:r>
              <a:rPr lang="en-US" altLang="ja-JP" dirty="0" smtClean="0">
                <a:solidFill>
                  <a:srgbClr val="FF0000"/>
                </a:solidFill>
              </a:rPr>
              <a:t>predicted path time steps</a:t>
            </a:r>
            <a:r>
              <a:rPr lang="en-US" altLang="ja-JP" dirty="0" smtClean="0"/>
              <a:t>, to </a:t>
            </a:r>
            <a:r>
              <a:rPr lang="en-US" altLang="ja-JP" dirty="0" smtClean="0">
                <a:solidFill>
                  <a:srgbClr val="FF0000"/>
                </a:solidFill>
              </a:rPr>
              <a:t>improve collision checking approximation accuracy</a:t>
            </a:r>
            <a:r>
              <a:rPr lang="en-US" altLang="ja-JP" dirty="0" smtClean="0"/>
              <a:t>.</a:t>
            </a:r>
            <a:endParaRPr kumimoji="1" lang="ja-JP"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3993769" y="1578217"/>
            <a:ext cx="1119770" cy="286048"/>
          </a:xfrm>
          <a:prstGeom prst="rect">
            <a:avLst/>
          </a:prstGeom>
        </p:spPr>
        <p:txBody>
          <a:bodyPr vert="horz" wrap="square" lIns="0" tIns="0" rIns="0" bIns="0" rtlCol="0">
            <a:spAutoFit/>
          </a:bodyPr>
          <a:lstStyle/>
          <a:p>
            <a:pPr marL="0" marR="0">
              <a:lnSpc>
                <a:spcPts val="1705"/>
              </a:lnSpc>
              <a:spcBef>
                <a:spcPts val="0"/>
              </a:spcBef>
              <a:spcAft>
                <a:spcPts val="0"/>
              </a:spcAft>
            </a:pPr>
            <a:r>
              <a:rPr sz="1700" spc="46" dirty="0">
                <a:solidFill>
                  <a:srgbClr val="002060"/>
                </a:solidFill>
                <a:latin typeface="KKGWVS+Cambria Math"/>
                <a:cs typeface="KKGWVS+Cambria Math"/>
              </a:rPr>
              <a:t>퐷,</a:t>
            </a:r>
            <a:r>
              <a:rPr sz="1700" spc="-185" dirty="0">
                <a:solidFill>
                  <a:srgbClr val="002060"/>
                </a:solidFill>
                <a:latin typeface="Times New Roman"/>
                <a:cs typeface="Times New Roman"/>
              </a:rPr>
              <a:t> </a:t>
            </a:r>
            <a:r>
              <a:rPr sz="1700" spc="43" dirty="0">
                <a:solidFill>
                  <a:srgbClr val="002060"/>
                </a:solidFill>
                <a:latin typeface="KKGWVS+Cambria Math"/>
                <a:cs typeface="KKGWVS+Cambria Math"/>
              </a:rPr>
              <a:t>푇,</a:t>
            </a:r>
            <a:r>
              <a:rPr sz="1700" spc="-182" dirty="0">
                <a:solidFill>
                  <a:srgbClr val="002060"/>
                </a:solidFill>
                <a:latin typeface="Times New Roman"/>
                <a:cs typeface="Times New Roman"/>
              </a:rPr>
              <a:t> </a:t>
            </a:r>
            <a:r>
              <a:rPr sz="1700" spc="25" dirty="0">
                <a:solidFill>
                  <a:srgbClr val="002060"/>
                </a:solidFill>
                <a:latin typeface="KKGWVS+Cambria Math"/>
                <a:cs typeface="KKGWVS+Cambria Math"/>
              </a:rPr>
              <a:t>푑푡,</a:t>
            </a:r>
            <a:r>
              <a:rPr sz="1700" spc="-175" dirty="0">
                <a:solidFill>
                  <a:srgbClr val="002060"/>
                </a:solidFill>
                <a:latin typeface="Times New Roman"/>
                <a:cs typeface="Times New Roman"/>
              </a:rPr>
              <a:t> </a:t>
            </a:r>
            <a:r>
              <a:rPr sz="1700" spc="-140" dirty="0">
                <a:solidFill>
                  <a:srgbClr val="002060"/>
                </a:solidFill>
                <a:latin typeface="KKGWVS+Cambria Math"/>
                <a:cs typeface="KKGWVS+Cambria Math"/>
              </a:rPr>
              <a:t>푁</a:t>
            </a:r>
            <a:r>
              <a:rPr sz="1900" baseline="-20470" dirty="0">
                <a:solidFill>
                  <a:srgbClr val="002060"/>
                </a:solidFill>
                <a:latin typeface="KKGWVS+Cambria Math"/>
                <a:cs typeface="KKGWVS+Cambria Math"/>
              </a:rPr>
              <a:t>푐</a:t>
            </a:r>
          </a:p>
        </p:txBody>
      </p:sp>
      <p:sp>
        <p:nvSpPr>
          <p:cNvPr id="4" name="object 4"/>
          <p:cNvSpPr txBox="1"/>
          <p:nvPr/>
        </p:nvSpPr>
        <p:spPr>
          <a:xfrm>
            <a:off x="1471294" y="2041513"/>
            <a:ext cx="1095189" cy="218008"/>
          </a:xfrm>
          <a:prstGeom prst="rect">
            <a:avLst/>
          </a:prstGeom>
        </p:spPr>
        <p:txBody>
          <a:bodyPr vert="horz" wrap="square" lIns="0" tIns="0" rIns="0" bIns="0" rtlCol="0">
            <a:spAutoFit/>
          </a:bodyPr>
          <a:lstStyle/>
          <a:p>
            <a:pPr marL="0" marR="0">
              <a:lnSpc>
                <a:spcPts val="1705"/>
              </a:lnSpc>
              <a:spcBef>
                <a:spcPts val="0"/>
              </a:spcBef>
              <a:spcAft>
                <a:spcPts val="0"/>
              </a:spcAft>
            </a:pPr>
            <a:r>
              <a:rPr sz="1700" dirty="0">
                <a:solidFill>
                  <a:srgbClr val="002060"/>
                </a:solidFill>
                <a:latin typeface="KKGWVS+Cambria Math"/>
                <a:cs typeface="KKGWVS+Cambria Math"/>
              </a:rPr>
              <a:t>푡</a:t>
            </a:r>
            <a:r>
              <a:rPr sz="1700" spc="92" dirty="0">
                <a:solidFill>
                  <a:srgbClr val="002060"/>
                </a:solidFill>
                <a:latin typeface="Times New Roman"/>
                <a:cs typeface="Times New Roman"/>
              </a:rPr>
              <a:t> </a:t>
            </a:r>
            <a:r>
              <a:rPr sz="1700" dirty="0">
                <a:solidFill>
                  <a:srgbClr val="002060"/>
                </a:solidFill>
                <a:latin typeface="KKGWVS+Cambria Math"/>
                <a:cs typeface="KKGWVS+Cambria Math"/>
              </a:rPr>
              <a:t>←</a:t>
            </a:r>
            <a:r>
              <a:rPr sz="1700" spc="46" dirty="0">
                <a:solidFill>
                  <a:srgbClr val="002060"/>
                </a:solidFill>
                <a:latin typeface="Times New Roman"/>
                <a:cs typeface="Times New Roman"/>
              </a:rPr>
              <a:t> </a:t>
            </a:r>
            <a:r>
              <a:rPr sz="1700" dirty="0">
                <a:solidFill>
                  <a:srgbClr val="002060"/>
                </a:solidFill>
                <a:latin typeface="KKGWVS+Cambria Math"/>
                <a:cs typeface="KKGWVS+Cambria Math"/>
              </a:rPr>
              <a:t>0</a:t>
            </a:r>
          </a:p>
        </p:txBody>
      </p:sp>
      <p:sp>
        <p:nvSpPr>
          <p:cNvPr id="5" name="object 5"/>
          <p:cNvSpPr txBox="1"/>
          <p:nvPr/>
        </p:nvSpPr>
        <p:spPr>
          <a:xfrm>
            <a:off x="890625" y="2258383"/>
            <a:ext cx="314706" cy="984890"/>
          </a:xfrm>
          <a:prstGeom prst="rect">
            <a:avLst/>
          </a:prstGeom>
        </p:spPr>
        <p:txBody>
          <a:bodyPr vert="horz" wrap="square" lIns="0" tIns="0" rIns="0" bIns="0" rtlCol="0">
            <a:spAutoFit/>
          </a:bodyPr>
          <a:lstStyle/>
          <a:p>
            <a:pPr marL="0" marR="0">
              <a:lnSpc>
                <a:spcPts val="1887"/>
              </a:lnSpc>
              <a:spcBef>
                <a:spcPts val="0"/>
              </a:spcBef>
              <a:spcAft>
                <a:spcPts val="0"/>
              </a:spcAft>
            </a:pPr>
            <a:r>
              <a:rPr sz="1700" dirty="0">
                <a:solidFill>
                  <a:srgbClr val="002060"/>
                </a:solidFill>
                <a:latin typeface="Times New Roman"/>
                <a:cs typeface="Times New Roman"/>
              </a:rPr>
              <a:t>2.</a:t>
            </a:r>
          </a:p>
          <a:p>
            <a:pPr marL="0" marR="0">
              <a:lnSpc>
                <a:spcPts val="1887"/>
              </a:lnSpc>
              <a:spcBef>
                <a:spcPts val="8"/>
              </a:spcBef>
              <a:spcAft>
                <a:spcPts val="0"/>
              </a:spcAft>
            </a:pPr>
            <a:r>
              <a:rPr sz="1700" dirty="0">
                <a:solidFill>
                  <a:srgbClr val="002060"/>
                </a:solidFill>
                <a:latin typeface="Times New Roman"/>
                <a:cs typeface="Times New Roman"/>
              </a:rPr>
              <a:t>3.</a:t>
            </a:r>
          </a:p>
          <a:p>
            <a:pPr marL="0" marR="0">
              <a:lnSpc>
                <a:spcPts val="1835"/>
              </a:lnSpc>
              <a:spcBef>
                <a:spcPts val="0"/>
              </a:spcBef>
              <a:spcAft>
                <a:spcPts val="0"/>
              </a:spcAft>
            </a:pPr>
            <a:r>
              <a:rPr sz="1700" dirty="0">
                <a:solidFill>
                  <a:srgbClr val="002060"/>
                </a:solidFill>
                <a:latin typeface="Times New Roman"/>
                <a:cs typeface="Times New Roman"/>
              </a:rPr>
              <a:t>4.</a:t>
            </a:r>
          </a:p>
          <a:p>
            <a:pPr marL="0" marR="0">
              <a:lnSpc>
                <a:spcPts val="1836"/>
              </a:lnSpc>
              <a:spcBef>
                <a:spcPts val="50"/>
              </a:spcBef>
              <a:spcAft>
                <a:spcPts val="0"/>
              </a:spcAft>
            </a:pPr>
            <a:r>
              <a:rPr sz="1700" dirty="0">
                <a:solidFill>
                  <a:srgbClr val="002060"/>
                </a:solidFill>
                <a:latin typeface="Times New Roman"/>
                <a:cs typeface="Times New Roman"/>
              </a:rPr>
              <a:t>5.</a:t>
            </a:r>
          </a:p>
        </p:txBody>
      </p:sp>
      <p:sp>
        <p:nvSpPr>
          <p:cNvPr id="6" name="object 6"/>
          <p:cNvSpPr txBox="1"/>
          <p:nvPr/>
        </p:nvSpPr>
        <p:spPr>
          <a:xfrm>
            <a:off x="1459102" y="2282686"/>
            <a:ext cx="1731355" cy="436017"/>
          </a:xfrm>
          <a:prstGeom prst="rect">
            <a:avLst/>
          </a:prstGeom>
        </p:spPr>
        <p:txBody>
          <a:bodyPr vert="horz" wrap="square" lIns="0" tIns="0" rIns="0" bIns="0" rtlCol="0">
            <a:spAutoFit/>
          </a:bodyPr>
          <a:lstStyle/>
          <a:p>
            <a:pPr marL="0" marR="0">
              <a:lnSpc>
                <a:spcPts val="1705"/>
              </a:lnSpc>
              <a:spcBef>
                <a:spcPts val="0"/>
              </a:spcBef>
              <a:spcAft>
                <a:spcPts val="0"/>
              </a:spcAft>
            </a:pPr>
            <a:r>
              <a:rPr sz="1700" dirty="0">
                <a:solidFill>
                  <a:srgbClr val="002060"/>
                </a:solidFill>
                <a:latin typeface="KKGWVS+Cambria Math"/>
                <a:cs typeface="KKGWVS+Cambria Math"/>
              </a:rPr>
              <a:t>푥</a:t>
            </a:r>
            <a:r>
              <a:rPr sz="1900" baseline="-20470" dirty="0">
                <a:solidFill>
                  <a:srgbClr val="002060"/>
                </a:solidFill>
                <a:latin typeface="KKJMRD+Cambria Math"/>
                <a:cs typeface="KKJMRD+Cambria Math"/>
              </a:rPr>
              <a:t>0</a:t>
            </a:r>
            <a:r>
              <a:rPr sz="1900" spc="37" baseline="-20470" dirty="0">
                <a:solidFill>
                  <a:srgbClr val="002060"/>
                </a:solidFill>
                <a:latin typeface="Times New Roman"/>
                <a:cs typeface="Times New Roman"/>
              </a:rPr>
              <a:t> </a:t>
            </a:r>
            <a:r>
              <a:rPr sz="1700" dirty="0">
                <a:solidFill>
                  <a:srgbClr val="002060"/>
                </a:solidFill>
                <a:latin typeface="KKGWVS+Cambria Math"/>
                <a:cs typeface="KKGWVS+Cambria Math"/>
              </a:rPr>
              <a:t>=</a:t>
            </a:r>
            <a:r>
              <a:rPr sz="1700" spc="56" dirty="0">
                <a:solidFill>
                  <a:srgbClr val="002060"/>
                </a:solidFill>
                <a:latin typeface="Times New Roman"/>
                <a:cs typeface="Times New Roman"/>
              </a:rPr>
              <a:t> </a:t>
            </a:r>
            <a:r>
              <a:rPr sz="1700" spc="-17" dirty="0">
                <a:solidFill>
                  <a:srgbClr val="002060"/>
                </a:solidFill>
                <a:latin typeface="KKGWVS+Cambria Math"/>
                <a:cs typeface="KKGWVS+Cambria Math"/>
              </a:rPr>
              <a:t>푥</a:t>
            </a:r>
            <a:r>
              <a:rPr sz="1900" baseline="-20470" dirty="0">
                <a:solidFill>
                  <a:srgbClr val="002060"/>
                </a:solidFill>
                <a:latin typeface="KKGWVS+Cambria Math"/>
                <a:cs typeface="KKGWVS+Cambria Math"/>
              </a:rPr>
              <a:t>표푏푗</a:t>
            </a:r>
          </a:p>
          <a:p>
            <a:pPr marL="0" marR="0">
              <a:lnSpc>
                <a:spcPts val="1705"/>
              </a:lnSpc>
              <a:spcBef>
                <a:spcPts val="0"/>
              </a:spcBef>
              <a:spcAft>
                <a:spcPts val="0"/>
              </a:spcAft>
            </a:pPr>
            <a:r>
              <a:rPr sz="1700" dirty="0">
                <a:solidFill>
                  <a:srgbClr val="002060"/>
                </a:solidFill>
                <a:latin typeface="KKGWVS+Cambria Math"/>
                <a:cs typeface="KKGWVS+Cambria Math"/>
              </a:rPr>
              <a:t>퐰퐡퐢퐥퐞</a:t>
            </a:r>
            <a:r>
              <a:rPr sz="1700" spc="-54" dirty="0">
                <a:solidFill>
                  <a:srgbClr val="002060"/>
                </a:solidFill>
                <a:latin typeface="Times New Roman"/>
                <a:cs typeface="Times New Roman"/>
              </a:rPr>
              <a:t> </a:t>
            </a:r>
            <a:r>
              <a:rPr sz="1700" dirty="0">
                <a:solidFill>
                  <a:srgbClr val="002060"/>
                </a:solidFill>
                <a:latin typeface="KKGWVS+Cambria Math"/>
                <a:cs typeface="KKGWVS+Cambria Math"/>
              </a:rPr>
              <a:t>푡</a:t>
            </a:r>
            <a:r>
              <a:rPr sz="1700" spc="81" dirty="0">
                <a:solidFill>
                  <a:srgbClr val="002060"/>
                </a:solidFill>
                <a:latin typeface="Times New Roman"/>
                <a:cs typeface="Times New Roman"/>
              </a:rPr>
              <a:t> </a:t>
            </a:r>
            <a:r>
              <a:rPr sz="1700" dirty="0">
                <a:solidFill>
                  <a:srgbClr val="002060"/>
                </a:solidFill>
                <a:latin typeface="KKGWVS+Cambria Math"/>
                <a:cs typeface="KKGWVS+Cambria Math"/>
              </a:rPr>
              <a:t>&lt;</a:t>
            </a:r>
            <a:r>
              <a:rPr sz="1700" spc="54" dirty="0">
                <a:solidFill>
                  <a:srgbClr val="002060"/>
                </a:solidFill>
                <a:latin typeface="Times New Roman"/>
                <a:cs typeface="Times New Roman"/>
              </a:rPr>
              <a:t> </a:t>
            </a:r>
            <a:r>
              <a:rPr sz="1700" dirty="0">
                <a:solidFill>
                  <a:srgbClr val="002060"/>
                </a:solidFill>
                <a:latin typeface="KKGWVS+Cambria Math"/>
                <a:cs typeface="KKGWVS+Cambria Math"/>
              </a:rPr>
              <a:t>푇</a:t>
            </a:r>
            <a:r>
              <a:rPr sz="1700" spc="-20" dirty="0">
                <a:solidFill>
                  <a:srgbClr val="002060"/>
                </a:solidFill>
                <a:latin typeface="Times New Roman"/>
                <a:cs typeface="Times New Roman"/>
              </a:rPr>
              <a:t> </a:t>
            </a:r>
            <a:r>
              <a:rPr sz="1700" dirty="0">
                <a:solidFill>
                  <a:srgbClr val="002060"/>
                </a:solidFill>
                <a:latin typeface="KKGWVS+Cambria Math"/>
                <a:cs typeface="KKGWVS+Cambria Math"/>
              </a:rPr>
              <a:t>퐝퐨</a:t>
            </a:r>
          </a:p>
        </p:txBody>
      </p:sp>
      <p:sp>
        <p:nvSpPr>
          <p:cNvPr id="18" name="object 18"/>
          <p:cNvSpPr txBox="1"/>
          <p:nvPr/>
        </p:nvSpPr>
        <p:spPr>
          <a:xfrm>
            <a:off x="890625" y="4169733"/>
            <a:ext cx="422910" cy="1233303"/>
          </a:xfrm>
          <a:prstGeom prst="rect">
            <a:avLst/>
          </a:prstGeom>
        </p:spPr>
        <p:txBody>
          <a:bodyPr vert="horz" wrap="square" lIns="0" tIns="0" rIns="0" bIns="0" rtlCol="0">
            <a:spAutoFit/>
          </a:bodyPr>
          <a:lstStyle/>
          <a:p>
            <a:pPr marL="0" marR="0">
              <a:lnSpc>
                <a:spcPts val="1887"/>
              </a:lnSpc>
              <a:spcBef>
                <a:spcPts val="0"/>
              </a:spcBef>
              <a:spcAft>
                <a:spcPts val="0"/>
              </a:spcAft>
            </a:pPr>
            <a:r>
              <a:rPr sz="1700" dirty="0">
                <a:solidFill>
                  <a:srgbClr val="002060"/>
                </a:solidFill>
                <a:latin typeface="Times New Roman"/>
                <a:cs typeface="Times New Roman"/>
              </a:rPr>
              <a:t>10.</a:t>
            </a:r>
          </a:p>
          <a:p>
            <a:pPr marL="0" marR="0">
              <a:lnSpc>
                <a:spcPts val="1887"/>
              </a:lnSpc>
              <a:spcBef>
                <a:spcPts val="18"/>
              </a:spcBef>
              <a:spcAft>
                <a:spcPts val="0"/>
              </a:spcAft>
            </a:pPr>
            <a:r>
              <a:rPr sz="1700" dirty="0">
                <a:solidFill>
                  <a:srgbClr val="002060"/>
                </a:solidFill>
                <a:latin typeface="Times New Roman"/>
                <a:cs typeface="Times New Roman"/>
              </a:rPr>
              <a:t>11.</a:t>
            </a:r>
          </a:p>
          <a:p>
            <a:pPr marL="0" marR="0">
              <a:lnSpc>
                <a:spcPts val="1887"/>
              </a:lnSpc>
              <a:spcBef>
                <a:spcPts val="70"/>
              </a:spcBef>
              <a:spcAft>
                <a:spcPts val="0"/>
              </a:spcAft>
            </a:pPr>
            <a:r>
              <a:rPr sz="1700" dirty="0">
                <a:solidFill>
                  <a:srgbClr val="002060"/>
                </a:solidFill>
                <a:latin typeface="Times New Roman"/>
                <a:cs typeface="Times New Roman"/>
              </a:rPr>
              <a:t>12.</a:t>
            </a:r>
          </a:p>
          <a:p>
            <a:pPr marL="0" marR="0">
              <a:lnSpc>
                <a:spcPts val="1836"/>
              </a:lnSpc>
              <a:spcBef>
                <a:spcPts val="0"/>
              </a:spcBef>
              <a:spcAft>
                <a:spcPts val="0"/>
              </a:spcAft>
            </a:pPr>
            <a:r>
              <a:rPr sz="1700" dirty="0">
                <a:solidFill>
                  <a:srgbClr val="002060"/>
                </a:solidFill>
                <a:latin typeface="Times New Roman"/>
                <a:cs typeface="Times New Roman"/>
              </a:rPr>
              <a:t>13.</a:t>
            </a:r>
          </a:p>
          <a:p>
            <a:pPr marL="0" marR="0">
              <a:lnSpc>
                <a:spcPts val="1823"/>
              </a:lnSpc>
              <a:spcBef>
                <a:spcPts val="0"/>
              </a:spcBef>
              <a:spcAft>
                <a:spcPts val="0"/>
              </a:spcAft>
            </a:pPr>
            <a:r>
              <a:rPr sz="1700" dirty="0">
                <a:solidFill>
                  <a:srgbClr val="002060"/>
                </a:solidFill>
                <a:latin typeface="Times New Roman"/>
                <a:cs typeface="Times New Roman"/>
              </a:rPr>
              <a:t>14.</a:t>
            </a:r>
          </a:p>
        </p:txBody>
      </p:sp>
      <p:sp>
        <p:nvSpPr>
          <p:cNvPr id="20" name="object 20"/>
          <p:cNvSpPr txBox="1"/>
          <p:nvPr/>
        </p:nvSpPr>
        <p:spPr>
          <a:xfrm>
            <a:off x="2215260" y="4893633"/>
            <a:ext cx="489163" cy="277755"/>
          </a:xfrm>
          <a:prstGeom prst="rect">
            <a:avLst/>
          </a:prstGeom>
        </p:spPr>
        <p:txBody>
          <a:bodyPr vert="horz" wrap="square" lIns="0" tIns="0" rIns="0" bIns="0" rtlCol="0">
            <a:spAutoFit/>
          </a:bodyPr>
          <a:lstStyle/>
          <a:p>
            <a:pPr marL="0" marR="0">
              <a:lnSpc>
                <a:spcPts val="1887"/>
              </a:lnSpc>
              <a:spcBef>
                <a:spcPts val="0"/>
              </a:spcBef>
              <a:spcAft>
                <a:spcPts val="0"/>
              </a:spcAft>
            </a:pPr>
            <a:r>
              <a:rPr sz="1700" b="1" dirty="0">
                <a:solidFill>
                  <a:srgbClr val="002060"/>
                </a:solidFill>
                <a:latin typeface="Times New Roman"/>
                <a:cs typeface="Times New Roman"/>
              </a:rPr>
              <a:t>end</a:t>
            </a:r>
          </a:p>
        </p:txBody>
      </p:sp>
      <p:sp>
        <p:nvSpPr>
          <p:cNvPr id="21" name="object 21"/>
          <p:cNvSpPr txBox="1"/>
          <p:nvPr/>
        </p:nvSpPr>
        <p:spPr>
          <a:xfrm>
            <a:off x="1783714" y="5125280"/>
            <a:ext cx="489163" cy="277755"/>
          </a:xfrm>
          <a:prstGeom prst="rect">
            <a:avLst/>
          </a:prstGeom>
        </p:spPr>
        <p:txBody>
          <a:bodyPr vert="horz" wrap="square" lIns="0" tIns="0" rIns="0" bIns="0" rtlCol="0">
            <a:spAutoFit/>
          </a:bodyPr>
          <a:lstStyle/>
          <a:p>
            <a:pPr marL="0" marR="0">
              <a:lnSpc>
                <a:spcPts val="1887"/>
              </a:lnSpc>
              <a:spcBef>
                <a:spcPts val="0"/>
              </a:spcBef>
              <a:spcAft>
                <a:spcPts val="0"/>
              </a:spcAft>
            </a:pPr>
            <a:r>
              <a:rPr sz="1700" b="1" dirty="0">
                <a:solidFill>
                  <a:srgbClr val="002060"/>
                </a:solidFill>
                <a:latin typeface="Times New Roman"/>
                <a:cs typeface="Times New Roman"/>
              </a:rPr>
              <a:t>end</a:t>
            </a:r>
          </a:p>
        </p:txBody>
      </p:sp>
      <p:sp>
        <p:nvSpPr>
          <p:cNvPr id="22" name="object 22"/>
          <p:cNvSpPr txBox="1"/>
          <p:nvPr/>
        </p:nvSpPr>
        <p:spPr>
          <a:xfrm>
            <a:off x="890625" y="5358834"/>
            <a:ext cx="2013069" cy="543473"/>
          </a:xfrm>
          <a:prstGeom prst="rect">
            <a:avLst/>
          </a:prstGeom>
        </p:spPr>
        <p:txBody>
          <a:bodyPr vert="horz" wrap="square" lIns="0" tIns="0" rIns="0" bIns="0" rtlCol="0">
            <a:spAutoFit/>
          </a:bodyPr>
          <a:lstStyle/>
          <a:p>
            <a:pPr marL="0" marR="0">
              <a:lnSpc>
                <a:spcPts val="1887"/>
              </a:lnSpc>
              <a:spcBef>
                <a:spcPts val="0"/>
              </a:spcBef>
              <a:spcAft>
                <a:spcPts val="0"/>
              </a:spcAft>
            </a:pPr>
            <a:r>
              <a:rPr sz="1700" dirty="0">
                <a:solidFill>
                  <a:srgbClr val="002060"/>
                </a:solidFill>
                <a:latin typeface="Times New Roman"/>
                <a:cs typeface="Times New Roman"/>
              </a:rPr>
              <a:t>15.</a:t>
            </a:r>
            <a:r>
              <a:rPr sz="1700" spc="1920" dirty="0">
                <a:solidFill>
                  <a:srgbClr val="002060"/>
                </a:solidFill>
                <a:latin typeface="Times New Roman"/>
                <a:cs typeface="Times New Roman"/>
              </a:rPr>
              <a:t> </a:t>
            </a:r>
            <a:r>
              <a:rPr sz="1700" b="1" dirty="0">
                <a:solidFill>
                  <a:srgbClr val="002060"/>
                </a:solidFill>
                <a:latin typeface="Times New Roman"/>
                <a:cs typeface="Times New Roman"/>
              </a:rPr>
              <a:t>end while</a:t>
            </a:r>
          </a:p>
          <a:p>
            <a:pPr marL="0" marR="0">
              <a:lnSpc>
                <a:spcPts val="1835"/>
              </a:lnSpc>
              <a:spcBef>
                <a:spcPts val="0"/>
              </a:spcBef>
              <a:spcAft>
                <a:spcPts val="0"/>
              </a:spcAft>
            </a:pPr>
            <a:r>
              <a:rPr sz="1700" dirty="0">
                <a:solidFill>
                  <a:srgbClr val="002060"/>
                </a:solidFill>
                <a:latin typeface="Times New Roman"/>
                <a:cs typeface="Times New Roman"/>
              </a:rPr>
              <a:t>16.</a:t>
            </a:r>
            <a:r>
              <a:rPr sz="1700" spc="1920" dirty="0">
                <a:solidFill>
                  <a:srgbClr val="002060"/>
                </a:solidFill>
                <a:latin typeface="Times New Roman"/>
                <a:cs typeface="Times New Roman"/>
              </a:rPr>
              <a:t> </a:t>
            </a:r>
            <a:r>
              <a:rPr sz="1700" b="1" dirty="0">
                <a:solidFill>
                  <a:srgbClr val="002060"/>
                </a:solidFill>
                <a:latin typeface="Times New Roman"/>
                <a:cs typeface="Times New Roman"/>
              </a:rPr>
              <a:t>return</a:t>
            </a:r>
            <a:r>
              <a:rPr sz="1700" b="1" spc="-50" dirty="0">
                <a:solidFill>
                  <a:srgbClr val="002060"/>
                </a:solidFill>
                <a:latin typeface="Times New Roman"/>
                <a:cs typeface="Times New Roman"/>
              </a:rPr>
              <a:t> </a:t>
            </a:r>
            <a:r>
              <a:rPr sz="1700" spc="-331" dirty="0">
                <a:solidFill>
                  <a:srgbClr val="002060"/>
                </a:solidFill>
                <a:latin typeface="KKGWVS+Cambria Math"/>
                <a:cs typeface="KKGWVS+Cambria Math"/>
              </a:rPr>
              <a:t>푃</a:t>
            </a:r>
            <a:r>
              <a:rPr sz="1900" spc="76" baseline="-20470" dirty="0">
                <a:solidFill>
                  <a:srgbClr val="002060"/>
                </a:solidFill>
                <a:latin typeface="KKGWVS+Cambria Math"/>
                <a:cs typeface="KKGWVS+Cambria Math"/>
              </a:rPr>
              <a:t>풄</a:t>
            </a:r>
            <a:r>
              <a:rPr sz="1700" dirty="0">
                <a:solidFill>
                  <a:srgbClr val="002060"/>
                </a:solidFill>
                <a:latin typeface="KKGWVS+Cambria Math"/>
                <a:cs typeface="KKGWVS+Cambria Math"/>
              </a:rPr>
              <a:t>,</a:t>
            </a:r>
            <a:r>
              <a:rPr sz="1700" spc="-150" dirty="0">
                <a:solidFill>
                  <a:srgbClr val="002060"/>
                </a:solidFill>
                <a:latin typeface="Times New Roman"/>
                <a:cs typeface="Times New Roman"/>
              </a:rPr>
              <a:t> </a:t>
            </a:r>
            <a:r>
              <a:rPr sz="1700" dirty="0">
                <a:solidFill>
                  <a:srgbClr val="002060"/>
                </a:solidFill>
                <a:latin typeface="KKGWVS+Cambria Math"/>
                <a:cs typeface="KKGWVS+Cambria Math"/>
              </a:rPr>
              <a:t>푇푇퐶</a:t>
            </a:r>
          </a:p>
        </p:txBody>
      </p:sp>
      <p:pic>
        <p:nvPicPr>
          <p:cNvPr id="23" name="図 22"/>
          <p:cNvPicPr>
            <a:picLocks noChangeAspect="1"/>
          </p:cNvPicPr>
          <p:nvPr/>
        </p:nvPicPr>
        <p:blipFill>
          <a:blip r:embed="rId3"/>
          <a:stretch>
            <a:fillRect/>
          </a:stretch>
        </p:blipFill>
        <p:spPr>
          <a:xfrm>
            <a:off x="851848" y="2708920"/>
            <a:ext cx="6036240" cy="2220135"/>
          </a:xfrm>
          <a:prstGeom prst="rect">
            <a:avLst/>
          </a:prstGeom>
        </p:spPr>
      </p:pic>
      <p:sp>
        <p:nvSpPr>
          <p:cNvPr id="7" name="テキスト ボックス 6"/>
          <p:cNvSpPr txBox="1"/>
          <p:nvPr/>
        </p:nvSpPr>
        <p:spPr>
          <a:xfrm>
            <a:off x="6960096" y="332656"/>
            <a:ext cx="4680520" cy="1477328"/>
          </a:xfrm>
          <a:prstGeom prst="rect">
            <a:avLst/>
          </a:prstGeom>
          <a:noFill/>
        </p:spPr>
        <p:txBody>
          <a:bodyPr wrap="square" rtlCol="0">
            <a:spAutoFit/>
          </a:bodyPr>
          <a:lstStyle/>
          <a:p>
            <a:r>
              <a:rPr kumimoji="1" lang="en-US" altLang="ja-JP" dirty="0" smtClean="0"/>
              <a:t>The algorithm loops through each time step from the current time to the end of the simulation horizon, which can’t exceed the maximum length of the predicted and planned path.</a:t>
            </a:r>
            <a:endParaRPr kumimoji="1" lang="ja-JP"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227061" y="1091547"/>
            <a:ext cx="904863"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A5C"/>
                </a:solidFill>
                <a:latin typeface="KKGWVS+Cambria Math"/>
                <a:cs typeface="KKGWVS+Cambria Math"/>
              </a:rPr>
              <a:t>푇</a:t>
            </a:r>
            <a:r>
              <a:rPr sz="2400" spc="119" dirty="0">
                <a:solidFill>
                  <a:srgbClr val="002A5C"/>
                </a:solidFill>
                <a:latin typeface="Times New Roman"/>
                <a:cs typeface="Times New Roman"/>
              </a:rPr>
              <a:t> </a:t>
            </a:r>
            <a:r>
              <a:rPr sz="2400" dirty="0">
                <a:solidFill>
                  <a:srgbClr val="002A5C"/>
                </a:solidFill>
                <a:latin typeface="KKGWVS+Cambria Math"/>
                <a:cs typeface="KKGWVS+Cambria Math"/>
              </a:rPr>
              <a:t>=</a:t>
            </a:r>
            <a:r>
              <a:rPr sz="2400" spc="55" dirty="0">
                <a:solidFill>
                  <a:srgbClr val="002A5C"/>
                </a:solidFill>
                <a:latin typeface="Times New Roman"/>
                <a:cs typeface="Times New Roman"/>
              </a:rPr>
              <a:t> </a:t>
            </a:r>
            <a:r>
              <a:rPr sz="2400" dirty="0">
                <a:solidFill>
                  <a:srgbClr val="002A5C"/>
                </a:solidFill>
                <a:latin typeface="KKGWVS+Cambria Math"/>
                <a:cs typeface="KKGWVS+Cambria Math"/>
              </a:rPr>
              <a:t>3</a:t>
            </a:r>
          </a:p>
        </p:txBody>
      </p:sp>
      <p:sp>
        <p:nvSpPr>
          <p:cNvPr id="4" name="object 4"/>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6" name="正方形/長方形 5"/>
          <p:cNvSpPr/>
          <p:nvPr/>
        </p:nvSpPr>
        <p:spPr>
          <a:xfrm>
            <a:off x="0" y="3501008"/>
            <a:ext cx="7032104" cy="3139321"/>
          </a:xfrm>
          <a:prstGeom prst="rect">
            <a:avLst/>
          </a:prstGeom>
        </p:spPr>
        <p:txBody>
          <a:bodyPr wrap="square">
            <a:spAutoFit/>
          </a:bodyPr>
          <a:lstStyle/>
          <a:p>
            <a:pPr marL="285750" indent="-285750">
              <a:buFontTx/>
              <a:buChar char="-"/>
            </a:pPr>
            <a:r>
              <a:rPr lang="en-US" altLang="ja-JP" dirty="0">
                <a:solidFill>
                  <a:srgbClr val="000000"/>
                </a:solidFill>
                <a:latin typeface="PKYZTS+HelveticaNeue"/>
              </a:rPr>
              <a:t>For state prediction, we must take into account the possibility that the </a:t>
            </a:r>
            <a:r>
              <a:rPr lang="en-US" altLang="ja-JP" dirty="0">
                <a:solidFill>
                  <a:srgbClr val="FF0000"/>
                </a:solidFill>
                <a:latin typeface="PKYZTS+HelveticaNeue"/>
              </a:rPr>
              <a:t>predicted path state time steps</a:t>
            </a:r>
            <a:r>
              <a:rPr lang="en-US" altLang="ja-JP" dirty="0">
                <a:solidFill>
                  <a:srgbClr val="000000"/>
                </a:solidFill>
                <a:latin typeface="PKYZTS+HelveticaNeue"/>
              </a:rPr>
              <a:t>, do </a:t>
            </a:r>
            <a:r>
              <a:rPr lang="en-US" altLang="ja-JP" dirty="0">
                <a:solidFill>
                  <a:srgbClr val="FF0000"/>
                </a:solidFill>
                <a:latin typeface="PKYZTS+HelveticaNeue"/>
              </a:rPr>
              <a:t>not align with the simulation time steps</a:t>
            </a:r>
            <a:r>
              <a:rPr lang="en-US" altLang="ja-JP" dirty="0">
                <a:solidFill>
                  <a:srgbClr val="000000"/>
                </a:solidFill>
                <a:latin typeface="PKYZTS+HelveticaNeue"/>
              </a:rPr>
              <a:t>. </a:t>
            </a:r>
            <a:endParaRPr lang="en-US" altLang="ja-JP" dirty="0" smtClean="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Thus to get the best estimate of a given dynamic object vehicle state at a point in time required by the simulation, we find the closest state preceding the current simulated time, either by looping through each object’s predicted path, or by tracking the current predicted path reference states throughout the simulation loop.</a:t>
            </a:r>
          </a:p>
          <a:p>
            <a:pPr marL="285750" indent="-285750">
              <a:buFontTx/>
              <a:buChar char="-"/>
            </a:pPr>
            <a:r>
              <a:rPr lang="en-US" altLang="ja-JP" dirty="0" smtClean="0">
                <a:solidFill>
                  <a:srgbClr val="000000"/>
                </a:solidFill>
                <a:latin typeface="PKYZTS+HelveticaNeue"/>
              </a:rPr>
              <a:t>We </a:t>
            </a:r>
            <a:r>
              <a:rPr lang="en-US" altLang="ja-JP" dirty="0">
                <a:solidFill>
                  <a:srgbClr val="000000"/>
                </a:solidFill>
                <a:latin typeface="PKYZTS+HelveticaNeue"/>
              </a:rPr>
              <a:t>then apply the </a:t>
            </a:r>
            <a:r>
              <a:rPr lang="en-US" altLang="ja-JP" dirty="0">
                <a:solidFill>
                  <a:srgbClr val="FF0000"/>
                </a:solidFill>
                <a:latin typeface="PKYZTS+HelveticaNeue"/>
              </a:rPr>
              <a:t>predicted inputs </a:t>
            </a:r>
            <a:r>
              <a:rPr lang="en-US" altLang="ja-JP" dirty="0">
                <a:solidFill>
                  <a:srgbClr val="000000"/>
                </a:solidFill>
                <a:latin typeface="PKYZTS+HelveticaNeue"/>
              </a:rPr>
              <a:t>for the remaining interval of time to arrive at a prediction of the object location, at the current simulation time</a:t>
            </a:r>
            <a:r>
              <a:rPr lang="en-US" altLang="ja-JP" dirty="0" smtClean="0">
                <a:solidFill>
                  <a:srgbClr val="000000"/>
                </a:solidFill>
                <a:latin typeface="PKYZTS+HelveticaNeue"/>
              </a:rPr>
              <a:t>. Inputs</a:t>
            </a:r>
            <a:r>
              <a:rPr lang="ja-JP" altLang="en-US" dirty="0" smtClean="0">
                <a:solidFill>
                  <a:srgbClr val="000000"/>
                </a:solidFill>
                <a:latin typeface="PKYZTS+HelveticaNeue"/>
              </a:rPr>
              <a:t>の意味はよく分かっていない。</a:t>
            </a:r>
            <a:endParaRPr lang="ja-JP" altLang="en-US" dirty="0"/>
          </a:p>
        </p:txBody>
      </p:sp>
      <p:sp>
        <p:nvSpPr>
          <p:cNvPr id="7" name="テキスト ボックス 6"/>
          <p:cNvSpPr txBox="1"/>
          <p:nvPr/>
        </p:nvSpPr>
        <p:spPr>
          <a:xfrm>
            <a:off x="2207568" y="980728"/>
            <a:ext cx="3168352" cy="369332"/>
          </a:xfrm>
          <a:prstGeom prst="rect">
            <a:avLst/>
          </a:prstGeom>
          <a:noFill/>
        </p:spPr>
        <p:txBody>
          <a:bodyPr wrap="square" rtlCol="0">
            <a:spAutoFit/>
          </a:bodyPr>
          <a:lstStyle/>
          <a:p>
            <a:r>
              <a:rPr kumimoji="1" lang="en-US" altLang="ja-JP" dirty="0" err="1" smtClean="0"/>
              <a:t>PositionEstimation</a:t>
            </a:r>
            <a:r>
              <a:rPr kumimoji="1" lang="ja-JP" altLang="en-US" dirty="0" smtClean="0"/>
              <a:t>関数の実現</a:t>
            </a:r>
            <a:endParaRPr kumimoji="1" lang="ja-JP" altLang="en-US" dirty="0"/>
          </a:p>
        </p:txBody>
      </p:sp>
      <p:sp>
        <p:nvSpPr>
          <p:cNvPr id="8" name="テキスト ボックス 7"/>
          <p:cNvSpPr txBox="1"/>
          <p:nvPr/>
        </p:nvSpPr>
        <p:spPr>
          <a:xfrm>
            <a:off x="4439816" y="6488668"/>
            <a:ext cx="2088232" cy="369332"/>
          </a:xfrm>
          <a:prstGeom prst="rect">
            <a:avLst/>
          </a:prstGeom>
          <a:noFill/>
        </p:spPr>
        <p:txBody>
          <a:bodyPr wrap="square" rtlCol="0">
            <a:spAutoFit/>
          </a:bodyPr>
          <a:lstStyle/>
          <a:p>
            <a:r>
              <a:rPr kumimoji="1" lang="ja-JP" altLang="en-US" dirty="0" smtClean="0"/>
              <a:t>何となく内挿見たい</a:t>
            </a:r>
            <a:endParaRPr kumimoji="1" lang="ja-JP"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623392" y="0"/>
            <a:ext cx="10873208" cy="369332"/>
          </a:xfrm>
          <a:prstGeom prst="rect">
            <a:avLst/>
          </a:prstGeom>
        </p:spPr>
        <p:txBody>
          <a:bodyPr wrap="square">
            <a:spAutoFit/>
          </a:bodyPr>
          <a:lstStyle/>
          <a:p>
            <a:r>
              <a:rPr lang="en-US" altLang="ja-JP" dirty="0" smtClean="0">
                <a:solidFill>
                  <a:srgbClr val="000000"/>
                </a:solidFill>
                <a:latin typeface="PKYZTS+HelveticaNeue"/>
              </a:rPr>
              <a:t>- For </a:t>
            </a:r>
            <a:r>
              <a:rPr lang="en-US" altLang="ja-JP" dirty="0">
                <a:solidFill>
                  <a:srgbClr val="000000"/>
                </a:solidFill>
                <a:latin typeface="PKYZTS+HelveticaNeue"/>
              </a:rPr>
              <a:t>the exact approach, a polygonal intersection is performed and any overlap implies a collision. </a:t>
            </a:r>
            <a:endParaRPr lang="ja-JP" altLang="en-US" dirty="0"/>
          </a:p>
        </p:txBody>
      </p:sp>
      <p:sp>
        <p:nvSpPr>
          <p:cNvPr id="4" name="正方形/長方形 3"/>
          <p:cNvSpPr/>
          <p:nvPr/>
        </p:nvSpPr>
        <p:spPr>
          <a:xfrm>
            <a:off x="767408" y="1052736"/>
            <a:ext cx="2451312" cy="369332"/>
          </a:xfrm>
          <a:prstGeom prst="rect">
            <a:avLst/>
          </a:prstGeom>
        </p:spPr>
        <p:txBody>
          <a:bodyPr wrap="none">
            <a:spAutoFit/>
          </a:bodyPr>
          <a:lstStyle/>
          <a:p>
            <a:r>
              <a:rPr lang="en-US" altLang="ja-JP" dirty="0" smtClean="0">
                <a:solidFill>
                  <a:srgbClr val="000000"/>
                </a:solidFill>
                <a:latin typeface="PKYZTS+HelveticaNeue"/>
              </a:rPr>
              <a:t>- Circle </a:t>
            </a:r>
            <a:r>
              <a:rPr lang="en-US" altLang="ja-JP" dirty="0">
                <a:solidFill>
                  <a:srgbClr val="000000"/>
                </a:solidFill>
                <a:latin typeface="PKYZTS+HelveticaNeue"/>
              </a:rPr>
              <a:t>approximation. </a:t>
            </a:r>
            <a:endParaRPr lang="ja-JP" altLang="en-US" dirty="0"/>
          </a:p>
        </p:txBody>
      </p:sp>
      <p:sp>
        <p:nvSpPr>
          <p:cNvPr id="5" name="正方形/長方形 4"/>
          <p:cNvSpPr/>
          <p:nvPr/>
        </p:nvSpPr>
        <p:spPr>
          <a:xfrm>
            <a:off x="1199456" y="2708920"/>
            <a:ext cx="6336704" cy="2585323"/>
          </a:xfrm>
          <a:prstGeom prst="rect">
            <a:avLst/>
          </a:prstGeom>
        </p:spPr>
        <p:txBody>
          <a:bodyPr wrap="square">
            <a:spAutoFit/>
          </a:bodyPr>
          <a:lstStyle/>
          <a:p>
            <a:pPr marL="285750" indent="-285750">
              <a:buFontTx/>
              <a:buChar char="-"/>
            </a:pPr>
            <a:r>
              <a:rPr lang="en-US" altLang="ja-JP" dirty="0" smtClean="0">
                <a:solidFill>
                  <a:srgbClr val="000000"/>
                </a:solidFill>
                <a:latin typeface="PKYZTS+HelveticaNeue"/>
              </a:rPr>
              <a:t>Which </a:t>
            </a:r>
            <a:r>
              <a:rPr lang="en-US" altLang="ja-JP" dirty="0">
                <a:solidFill>
                  <a:srgbClr val="000000"/>
                </a:solidFill>
                <a:latin typeface="PKYZTS+HelveticaNeue"/>
              </a:rPr>
              <a:t>leads to 9 distance checks for 3 circle approximation, and 16 distance checks for 4 circle approximation</a:t>
            </a:r>
            <a:r>
              <a:rPr lang="en-US" altLang="ja-JP" dirty="0" smtClean="0">
                <a:solidFill>
                  <a:srgbClr val="000000"/>
                </a:solidFill>
                <a:latin typeface="PKYZTS+HelveticaNeue"/>
              </a:rPr>
              <a:t>.</a:t>
            </a:r>
          </a:p>
          <a:p>
            <a:pPr marL="285750" indent="-285750">
              <a:buFontTx/>
              <a:buChar char="-"/>
            </a:pPr>
            <a:r>
              <a:rPr lang="en-US" altLang="ja-JP" dirty="0" smtClean="0">
                <a:solidFill>
                  <a:srgbClr val="000000"/>
                </a:solidFill>
                <a:latin typeface="PKYZTS+HelveticaNeue"/>
              </a:rPr>
              <a:t>As </a:t>
            </a:r>
            <a:r>
              <a:rPr lang="en-US" altLang="ja-JP" dirty="0">
                <a:solidFill>
                  <a:srgbClr val="000000"/>
                </a:solidFill>
                <a:latin typeface="PKYZTS+HelveticaNeue"/>
              </a:rPr>
              <a:t>the number of dynamic objects increases in the scene, the number of collision checks </a:t>
            </a:r>
            <a:r>
              <a:rPr lang="en-US" altLang="ja-JP" dirty="0">
                <a:solidFill>
                  <a:srgbClr val="FF0000"/>
                </a:solidFill>
                <a:latin typeface="PKYZTS+HelveticaNeue"/>
              </a:rPr>
              <a:t>scales </a:t>
            </a:r>
            <a:r>
              <a:rPr lang="en-US" altLang="ja-JP" dirty="0" err="1">
                <a:solidFill>
                  <a:srgbClr val="FF0000"/>
                </a:solidFill>
                <a:latin typeface="PKYZTS+HelveticaNeue"/>
              </a:rPr>
              <a:t>quadratically</a:t>
            </a:r>
            <a:r>
              <a:rPr lang="en-US" altLang="ja-JP" dirty="0">
                <a:solidFill>
                  <a:srgbClr val="000000"/>
                </a:solidFill>
                <a:latin typeface="PKYZTS+HelveticaNeue"/>
              </a:rPr>
              <a:t>, if exhaustively evaluating all possible collisions. </a:t>
            </a:r>
          </a:p>
          <a:p>
            <a:pPr marL="742950" lvl="1" indent="-285750">
              <a:buFontTx/>
              <a:buChar char="-"/>
            </a:pPr>
            <a:r>
              <a:rPr lang="ja-JP" altLang="en-US" dirty="0" smtClean="0">
                <a:solidFill>
                  <a:srgbClr val="000000"/>
                </a:solidFill>
                <a:latin typeface="PKYZTS+HelveticaNeue"/>
              </a:rPr>
              <a:t>対策</a:t>
            </a:r>
            <a:r>
              <a:rPr lang="ja-JP" altLang="en-US" dirty="0">
                <a:solidFill>
                  <a:srgbClr val="000000"/>
                </a:solidFill>
                <a:latin typeface="PKYZTS+HelveticaNeue"/>
              </a:rPr>
              <a:t>：</a:t>
            </a:r>
            <a:r>
              <a:rPr lang="en-US" altLang="ja-JP" dirty="0">
                <a:solidFill>
                  <a:srgbClr val="FF0000"/>
                </a:solidFill>
                <a:latin typeface="PKYZTS+HelveticaNeue"/>
              </a:rPr>
              <a:t>Only compare the ego vehicle to others</a:t>
            </a:r>
            <a:r>
              <a:rPr lang="en-US" altLang="ja-JP" dirty="0">
                <a:solidFill>
                  <a:srgbClr val="000000"/>
                </a:solidFill>
                <a:latin typeface="PKYZTS+HelveticaNeue"/>
              </a:rPr>
              <a:t>, to keep computational complexity linear, or eliminate large portions of the pairwise comparisons based on a </a:t>
            </a:r>
            <a:r>
              <a:rPr lang="en-US" altLang="ja-JP" dirty="0">
                <a:solidFill>
                  <a:srgbClr val="FF0000"/>
                </a:solidFill>
                <a:latin typeface="PKYZTS+HelveticaNeue"/>
              </a:rPr>
              <a:t>single </a:t>
            </a:r>
            <a:r>
              <a:rPr lang="en-US" altLang="ja-JP" dirty="0" smtClean="0">
                <a:solidFill>
                  <a:srgbClr val="FF0000"/>
                </a:solidFill>
                <a:latin typeface="PKYZTS+HelveticaNeue"/>
              </a:rPr>
              <a:t>point-to-point </a:t>
            </a:r>
            <a:r>
              <a:rPr lang="en-US" altLang="ja-JP" dirty="0">
                <a:solidFill>
                  <a:srgbClr val="FF0000"/>
                </a:solidFill>
                <a:latin typeface="PKYZTS+HelveticaNeue"/>
              </a:rPr>
              <a:t>distance check</a:t>
            </a:r>
            <a:r>
              <a:rPr lang="en-US" altLang="ja-JP" dirty="0">
                <a:solidFill>
                  <a:srgbClr val="000000"/>
                </a:solidFill>
                <a:latin typeface="PKYZTS+HelveticaNeue"/>
              </a:rPr>
              <a:t> between the centroids. </a:t>
            </a:r>
            <a:endParaRPr lang="ja-JP" altLang="en-US" dirty="0"/>
          </a:p>
        </p:txBody>
      </p:sp>
      <p:sp>
        <p:nvSpPr>
          <p:cNvPr id="6" name="テキスト ボックス 5"/>
          <p:cNvSpPr txBox="1"/>
          <p:nvPr/>
        </p:nvSpPr>
        <p:spPr>
          <a:xfrm>
            <a:off x="4223792" y="1052736"/>
            <a:ext cx="3456384" cy="369332"/>
          </a:xfrm>
          <a:prstGeom prst="rect">
            <a:avLst/>
          </a:prstGeom>
          <a:noFill/>
        </p:spPr>
        <p:txBody>
          <a:bodyPr wrap="square" rtlCol="0">
            <a:spAutoFit/>
          </a:bodyPr>
          <a:lstStyle/>
          <a:p>
            <a:r>
              <a:rPr kumimoji="1" lang="en-US" altLang="ja-JP" dirty="0" err="1" smtClean="0"/>
              <a:t>CollisionEstimation</a:t>
            </a:r>
            <a:r>
              <a:rPr kumimoji="1" lang="ja-JP" altLang="en-US" dirty="0" smtClean="0"/>
              <a:t>関数の実現</a:t>
            </a:r>
            <a:endParaRPr kumimoji="1" lang="ja-JP"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10397363" y="1230865"/>
            <a:ext cx="361412" cy="395188"/>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E58C4"/>
                </a:solidFill>
                <a:latin typeface="KKGWVS+Cambria Math"/>
                <a:cs typeface="KKGWVS+Cambria Math"/>
              </a:rPr>
              <a:t>푟</a:t>
            </a:r>
            <a:r>
              <a:rPr sz="2400" baseline="-24500" dirty="0">
                <a:solidFill>
                  <a:srgbClr val="0E58C4"/>
                </a:solidFill>
                <a:latin typeface="KKJMRD+Cambria Math"/>
                <a:cs typeface="KKJMRD+Cambria Math"/>
              </a:rPr>
              <a:t>푖</a:t>
            </a:r>
          </a:p>
        </p:txBody>
      </p:sp>
      <p:sp>
        <p:nvSpPr>
          <p:cNvPr id="4" name="object 4"/>
          <p:cNvSpPr txBox="1"/>
          <p:nvPr/>
        </p:nvSpPr>
        <p:spPr>
          <a:xfrm>
            <a:off x="10932921" y="1811907"/>
            <a:ext cx="370022" cy="395426"/>
          </a:xfrm>
          <a:prstGeom prst="rect">
            <a:avLst/>
          </a:prstGeom>
        </p:spPr>
        <p:txBody>
          <a:bodyPr vert="horz" wrap="square" lIns="0" tIns="0" rIns="0" bIns="0" rtlCol="0">
            <a:spAutoFit/>
          </a:bodyPr>
          <a:lstStyle/>
          <a:p>
            <a:pPr marL="0" marR="0">
              <a:lnSpc>
                <a:spcPts val="2404"/>
              </a:lnSpc>
              <a:spcBef>
                <a:spcPts val="0"/>
              </a:spcBef>
              <a:spcAft>
                <a:spcPts val="0"/>
              </a:spcAft>
            </a:pPr>
            <a:r>
              <a:rPr sz="2400" dirty="0">
                <a:solidFill>
                  <a:srgbClr val="0E58C4"/>
                </a:solidFill>
                <a:latin typeface="KKGWVS+Cambria Math"/>
                <a:cs typeface="KKGWVS+Cambria Math"/>
              </a:rPr>
              <a:t>푟</a:t>
            </a:r>
            <a:r>
              <a:rPr sz="2400" baseline="-24500" dirty="0">
                <a:solidFill>
                  <a:srgbClr val="0E58C4"/>
                </a:solidFill>
                <a:latin typeface="KKJMRD+Cambria Math"/>
                <a:cs typeface="KKJMRD+Cambria Math"/>
              </a:rPr>
              <a:t>푗</a:t>
            </a:r>
          </a:p>
        </p:txBody>
      </p:sp>
      <p:pic>
        <p:nvPicPr>
          <p:cNvPr id="27" name="図 26"/>
          <p:cNvPicPr>
            <a:picLocks noChangeAspect="1"/>
          </p:cNvPicPr>
          <p:nvPr/>
        </p:nvPicPr>
        <p:blipFill>
          <a:blip r:embed="rId3"/>
          <a:stretch>
            <a:fillRect/>
          </a:stretch>
        </p:blipFill>
        <p:spPr>
          <a:xfrm>
            <a:off x="1631504" y="2636912"/>
            <a:ext cx="6600825" cy="876300"/>
          </a:xfrm>
          <a:prstGeom prst="rect">
            <a:avLst/>
          </a:prstGeom>
        </p:spPr>
      </p:pic>
      <p:pic>
        <p:nvPicPr>
          <p:cNvPr id="28" name="図 27"/>
          <p:cNvPicPr>
            <a:picLocks noChangeAspect="1"/>
          </p:cNvPicPr>
          <p:nvPr/>
        </p:nvPicPr>
        <p:blipFill>
          <a:blip r:embed="rId4"/>
          <a:stretch>
            <a:fillRect/>
          </a:stretch>
        </p:blipFill>
        <p:spPr>
          <a:xfrm>
            <a:off x="1559496" y="4149080"/>
            <a:ext cx="7286625" cy="962025"/>
          </a:xfrm>
          <a:prstGeom prst="rect">
            <a:avLst/>
          </a:prstGeom>
        </p:spPr>
      </p:pic>
      <mc:AlternateContent xmlns:mc="http://schemas.openxmlformats.org/markup-compatibility/2006" xmlns:a14="http://schemas.microsoft.com/office/drawing/2010/main">
        <mc:Choice Requires="a14">
          <p:sp>
            <p:nvSpPr>
              <p:cNvPr id="5" name="正方形/長方形 4"/>
              <p:cNvSpPr/>
              <p:nvPr/>
            </p:nvSpPr>
            <p:spPr>
              <a:xfrm>
                <a:off x="4511824" y="5348653"/>
                <a:ext cx="3192925" cy="391646"/>
              </a:xfrm>
              <a:prstGeom prst="rect">
                <a:avLst/>
              </a:prstGeom>
            </p:spPr>
            <p:txBody>
              <a:bodyPr wrap="none">
                <a:spAutoFit/>
              </a:bodyPr>
              <a:lstStyle/>
              <a:p>
                <a14:m>
                  <m:oMath xmlns:m="http://schemas.openxmlformats.org/officeDocument/2006/math">
                    <m:sSub>
                      <m:sSubPr>
                        <m:ctrlPr>
                          <a:rPr lang="en-US" altLang="ja-JP" b="0" i="1" smtClean="0">
                            <a:solidFill>
                              <a:srgbClr val="000000"/>
                            </a:solidFill>
                            <a:latin typeface="Cambria Math" panose="02040503050406030204" pitchFamily="18" charset="0"/>
                          </a:rPr>
                        </m:ctrlPr>
                      </m:sSubPr>
                      <m:e>
                        <m:r>
                          <a:rPr lang="en-US" altLang="ja-JP" b="0" i="1" smtClean="0">
                            <a:solidFill>
                              <a:srgbClr val="000000"/>
                            </a:solidFill>
                            <a:latin typeface="Cambria Math" panose="02040503050406030204" pitchFamily="18" charset="0"/>
                          </a:rPr>
                          <m:t>𝑟</m:t>
                        </m:r>
                      </m:e>
                      <m:sub>
                        <m:r>
                          <a:rPr lang="en-US" altLang="ja-JP" b="0" i="1" smtClean="0">
                            <a:solidFill>
                              <a:srgbClr val="000000"/>
                            </a:solidFill>
                            <a:latin typeface="Cambria Math" panose="02040503050406030204" pitchFamily="18" charset="0"/>
                          </a:rPr>
                          <m:t>𝑖</m:t>
                        </m:r>
                      </m:sub>
                    </m:sSub>
                    <m:r>
                      <a:rPr lang="en-US" altLang="ja-JP" b="0" i="1" smtClean="0">
                        <a:solidFill>
                          <a:srgbClr val="000000"/>
                        </a:solidFill>
                        <a:latin typeface="Cambria Math" panose="02040503050406030204" pitchFamily="18" charset="0"/>
                      </a:rPr>
                      <m:t>==</m:t>
                    </m:r>
                    <m:sSub>
                      <m:sSubPr>
                        <m:ctrlPr>
                          <a:rPr lang="en-US" altLang="ja-JP" b="0" i="1" smtClean="0">
                            <a:solidFill>
                              <a:srgbClr val="000000"/>
                            </a:solidFill>
                            <a:latin typeface="Cambria Math" panose="02040503050406030204" pitchFamily="18" charset="0"/>
                          </a:rPr>
                        </m:ctrlPr>
                      </m:sSubPr>
                      <m:e>
                        <m:r>
                          <a:rPr lang="en-US" altLang="ja-JP" b="0" i="1" smtClean="0">
                            <a:solidFill>
                              <a:srgbClr val="000000"/>
                            </a:solidFill>
                            <a:latin typeface="Cambria Math" panose="02040503050406030204" pitchFamily="18" charset="0"/>
                          </a:rPr>
                          <m:t>𝑟</m:t>
                        </m:r>
                      </m:e>
                      <m:sub>
                        <m:r>
                          <a:rPr lang="en-US" altLang="ja-JP" b="0" i="1" smtClean="0">
                            <a:solidFill>
                              <a:srgbClr val="000000"/>
                            </a:solidFill>
                            <a:latin typeface="Cambria Math" panose="02040503050406030204" pitchFamily="18" charset="0"/>
                          </a:rPr>
                          <m:t>𝑗</m:t>
                        </m:r>
                      </m:sub>
                    </m:sSub>
                  </m:oMath>
                </a14:m>
                <a:r>
                  <a:rPr lang="ja-JP" altLang="en-US" dirty="0" smtClean="0">
                    <a:solidFill>
                      <a:srgbClr val="000000"/>
                    </a:solidFill>
                    <a:latin typeface="HAGKTD+PingFangSC-Regular"/>
                  </a:rPr>
                  <a:t>の</a:t>
                </a:r>
                <a:r>
                  <a:rPr lang="ja-JP" altLang="en-US" dirty="0">
                    <a:solidFill>
                      <a:srgbClr val="000000"/>
                    </a:solidFill>
                    <a:latin typeface="HAGKTD+PingFangSC-Regular"/>
                  </a:rPr>
                  <a:t>場合はすぐわかる。 </a:t>
                </a:r>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511824" y="5348653"/>
                <a:ext cx="3192925" cy="391646"/>
              </a:xfrm>
              <a:prstGeom prst="rect">
                <a:avLst/>
              </a:prstGeom>
              <a:blipFill>
                <a:blip r:embed="rId5"/>
                <a:stretch>
                  <a:fillRect t="-12308" b="-12308"/>
                </a:stretch>
              </a:blipFill>
            </p:spPr>
            <p:txBody>
              <a:bodyPr/>
              <a:lstStyle/>
              <a:p>
                <a:r>
                  <a:rPr lang="ja-JP"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25" name="object 25"/>
          <p:cNvSpPr txBox="1"/>
          <p:nvPr/>
        </p:nvSpPr>
        <p:spPr>
          <a:xfrm>
            <a:off x="513892" y="515052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26" name="object 26"/>
          <p:cNvSpPr txBox="1"/>
          <p:nvPr/>
        </p:nvSpPr>
        <p:spPr>
          <a:xfrm>
            <a:off x="986332" y="5596501"/>
            <a:ext cx="315372" cy="696479"/>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a:p>
            <a:pPr marL="0" marR="0">
              <a:lnSpc>
                <a:spcPts val="2419"/>
              </a:lnSpc>
              <a:spcBef>
                <a:spcPts val="391"/>
              </a:spcBef>
              <a:spcAft>
                <a:spcPts val="0"/>
              </a:spcAft>
            </a:pPr>
            <a:r>
              <a:rPr sz="2150" dirty="0">
                <a:solidFill>
                  <a:srgbClr val="002060"/>
                </a:solidFill>
                <a:latin typeface="Courier New"/>
                <a:cs typeface="Courier New"/>
              </a:rPr>
              <a:t>o</a:t>
            </a:r>
          </a:p>
        </p:txBody>
      </p:sp>
      <p:pic>
        <p:nvPicPr>
          <p:cNvPr id="27" name="図 26"/>
          <p:cNvPicPr>
            <a:picLocks noChangeAspect="1"/>
          </p:cNvPicPr>
          <p:nvPr/>
        </p:nvPicPr>
        <p:blipFill>
          <a:blip r:embed="rId3"/>
          <a:stretch>
            <a:fillRect/>
          </a:stretch>
        </p:blipFill>
        <p:spPr>
          <a:xfrm>
            <a:off x="1631504" y="2636912"/>
            <a:ext cx="6600825" cy="876300"/>
          </a:xfrm>
          <a:prstGeom prst="rect">
            <a:avLst/>
          </a:prstGeom>
        </p:spPr>
      </p:pic>
      <p:pic>
        <p:nvPicPr>
          <p:cNvPr id="28" name="図 27"/>
          <p:cNvPicPr>
            <a:picLocks noChangeAspect="1"/>
          </p:cNvPicPr>
          <p:nvPr/>
        </p:nvPicPr>
        <p:blipFill>
          <a:blip r:embed="rId4"/>
          <a:stretch>
            <a:fillRect/>
          </a:stretch>
        </p:blipFill>
        <p:spPr>
          <a:xfrm>
            <a:off x="1559496" y="4149080"/>
            <a:ext cx="7286625" cy="96202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986332" y="321293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5" name="object 5"/>
          <p:cNvSpPr txBox="1"/>
          <p:nvPr/>
        </p:nvSpPr>
        <p:spPr>
          <a:xfrm>
            <a:off x="513892" y="3898795"/>
            <a:ext cx="270954" cy="1687621"/>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a:p>
            <a:pPr marL="0" marR="0">
              <a:lnSpc>
                <a:spcPts val="2976"/>
              </a:lnSpc>
              <a:spcBef>
                <a:spcPts val="7033"/>
              </a:spcBef>
              <a:spcAft>
                <a:spcPts val="0"/>
              </a:spcAft>
            </a:pPr>
            <a:r>
              <a:rPr sz="2650" dirty="0">
                <a:solidFill>
                  <a:srgbClr val="002060"/>
                </a:solidFill>
                <a:latin typeface="Arial"/>
                <a:cs typeface="Aria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1874797"/>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8509"/>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5" name="object 5"/>
          <p:cNvSpPr txBox="1"/>
          <p:nvPr/>
        </p:nvSpPr>
        <p:spPr>
          <a:xfrm>
            <a:off x="986332" y="3460081"/>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6" name="object 6"/>
          <p:cNvSpPr txBox="1"/>
          <p:nvPr/>
        </p:nvSpPr>
        <p:spPr>
          <a:xfrm>
            <a:off x="1428241" y="4115334"/>
            <a:ext cx="261172" cy="301963"/>
          </a:xfrm>
          <a:prstGeom prst="rect">
            <a:avLst/>
          </a:prstGeom>
        </p:spPr>
        <p:txBody>
          <a:bodyPr vert="horz" wrap="square" lIns="0" tIns="0" rIns="0" bIns="0" rtlCol="0">
            <a:spAutoFit/>
          </a:bodyPr>
          <a:lstStyle/>
          <a:p>
            <a:pPr marL="0" marR="0">
              <a:lnSpc>
                <a:spcPts val="2077"/>
              </a:lnSpc>
              <a:spcBef>
                <a:spcPts val="0"/>
              </a:spcBef>
              <a:spcAft>
                <a:spcPts val="0"/>
              </a:spcAft>
            </a:pPr>
            <a:r>
              <a:rPr sz="1850" dirty="0">
                <a:solidFill>
                  <a:srgbClr val="002060"/>
                </a:solidFill>
                <a:latin typeface="FQEDPF+Wingdings"/>
                <a:cs typeface="FQEDPF+Wingdings"/>
              </a:rPr>
              <a:t>▪</a:t>
            </a:r>
          </a:p>
        </p:txBody>
      </p:sp>
      <p:sp>
        <p:nvSpPr>
          <p:cNvPr id="7" name="object 7"/>
          <p:cNvSpPr txBox="1"/>
          <p:nvPr/>
        </p:nvSpPr>
        <p:spPr>
          <a:xfrm>
            <a:off x="986332" y="5014942"/>
            <a:ext cx="315189" cy="1020481"/>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2895"/>
              </a:spcBef>
              <a:spcAft>
                <a:spcPts val="0"/>
              </a:spcAft>
            </a:pPr>
            <a:r>
              <a:rPr sz="2150" dirty="0">
                <a:solidFill>
                  <a:srgbClr val="002060"/>
                </a:solidFill>
                <a:latin typeface="Courier New"/>
                <a:cs typeface="Courier New"/>
              </a:rPr>
              <a:t>o</a:t>
            </a:r>
          </a:p>
        </p:txBody>
      </p:sp>
      <p:sp>
        <p:nvSpPr>
          <p:cNvPr id="8" name="正方形/長方形 7"/>
          <p:cNvSpPr/>
          <p:nvPr/>
        </p:nvSpPr>
        <p:spPr>
          <a:xfrm>
            <a:off x="4007768" y="836712"/>
            <a:ext cx="3600400" cy="923330"/>
          </a:xfrm>
          <a:prstGeom prst="rect">
            <a:avLst/>
          </a:prstGeom>
        </p:spPr>
        <p:txBody>
          <a:bodyPr wrap="square">
            <a:spAutoFit/>
          </a:bodyPr>
          <a:lstStyle/>
          <a:p>
            <a:r>
              <a:rPr lang="ja-JP" altLang="en-US" dirty="0">
                <a:solidFill>
                  <a:srgbClr val="000000"/>
                </a:solidFill>
                <a:latin typeface="HAGKTD+PingFangSC-Regular"/>
              </a:rPr>
              <a:t>理由：</a:t>
            </a:r>
            <a:r>
              <a:rPr lang="en-US" altLang="ja-JP" dirty="0">
                <a:solidFill>
                  <a:srgbClr val="000000"/>
                </a:solidFill>
                <a:latin typeface="PKYZTS+HelveticaNeue"/>
              </a:rPr>
              <a:t>most prediction models have </a:t>
            </a:r>
            <a:r>
              <a:rPr lang="en-US" altLang="ja-JP" dirty="0">
                <a:solidFill>
                  <a:srgbClr val="FF0000"/>
                </a:solidFill>
                <a:latin typeface="PKYZTS+HelveticaNeue"/>
              </a:rPr>
              <a:t>di</a:t>
            </a:r>
            <a:r>
              <a:rPr lang="en-US" altLang="ja-JP" dirty="0">
                <a:solidFill>
                  <a:srgbClr val="FF0000"/>
                </a:solidFill>
                <a:latin typeface="WYSKTT+HelveticaNeue"/>
              </a:rPr>
              <a:t>ff</a:t>
            </a:r>
            <a:r>
              <a:rPr lang="en-US" altLang="ja-JP" dirty="0">
                <a:solidFill>
                  <a:srgbClr val="FF0000"/>
                </a:solidFill>
                <a:latin typeface="PKYZTS+HelveticaNeue"/>
              </a:rPr>
              <a:t>erent</a:t>
            </a:r>
            <a:r>
              <a:rPr lang="en-US" altLang="ja-JP" dirty="0">
                <a:solidFill>
                  <a:srgbClr val="000000"/>
                </a:solidFill>
                <a:latin typeface="PKYZTS+HelveticaNeue"/>
              </a:rPr>
              <a:t> algorithmic </a:t>
            </a:r>
            <a:r>
              <a:rPr lang="en-US" altLang="ja-JP" dirty="0">
                <a:solidFill>
                  <a:srgbClr val="FF0000"/>
                </a:solidFill>
                <a:latin typeface="PKYZTS+HelveticaNeue"/>
              </a:rPr>
              <a:t>approaches</a:t>
            </a:r>
            <a:r>
              <a:rPr lang="en-US" altLang="ja-JP" dirty="0">
                <a:solidFill>
                  <a:srgbClr val="000000"/>
                </a:solidFill>
                <a:latin typeface="PKYZTS+HelveticaNeue"/>
              </a:rPr>
              <a:t> to </a:t>
            </a:r>
            <a:r>
              <a:rPr lang="en-US" altLang="ja-JP" dirty="0">
                <a:solidFill>
                  <a:srgbClr val="FF0000"/>
                </a:solidFill>
                <a:latin typeface="PKYZTS+HelveticaNeue"/>
              </a:rPr>
              <a:t>vehicles</a:t>
            </a:r>
            <a:r>
              <a:rPr lang="en-US" altLang="ja-JP" dirty="0">
                <a:solidFill>
                  <a:srgbClr val="000000"/>
                </a:solidFill>
                <a:latin typeface="PKYZTS+HelveticaNeue"/>
              </a:rPr>
              <a:t> as opposed to </a:t>
            </a:r>
            <a:r>
              <a:rPr lang="en-US" altLang="ja-JP" dirty="0">
                <a:solidFill>
                  <a:srgbClr val="FF0000"/>
                </a:solidFill>
                <a:latin typeface="PKYZTS+HelveticaNeue"/>
              </a:rPr>
              <a:t>pedestrians</a:t>
            </a:r>
            <a:r>
              <a:rPr lang="en-US" altLang="ja-JP" dirty="0">
                <a:solidFill>
                  <a:srgbClr val="000000"/>
                </a:solidFill>
                <a:latin typeface="PKYZTS+HelveticaNeue"/>
              </a:rPr>
              <a:t>. </a:t>
            </a:r>
            <a:endParaRPr lang="ja-JP" altLang="en-US" dirty="0"/>
          </a:p>
        </p:txBody>
      </p:sp>
      <p:cxnSp>
        <p:nvCxnSpPr>
          <p:cNvPr id="10" name="直線矢印コネクタ 9"/>
          <p:cNvCxnSpPr/>
          <p:nvPr/>
        </p:nvCxnSpPr>
        <p:spPr>
          <a:xfrm flipV="1">
            <a:off x="4151784" y="1700808"/>
            <a:ext cx="640723" cy="4320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4223792" y="2995673"/>
            <a:ext cx="947695" cy="369332"/>
          </a:xfrm>
          <a:prstGeom prst="rect">
            <a:avLst/>
          </a:prstGeom>
        </p:spPr>
        <p:txBody>
          <a:bodyPr wrap="none">
            <a:spAutoFit/>
          </a:bodyPr>
          <a:lstStyle/>
          <a:p>
            <a:r>
              <a:rPr lang="ja-JP" altLang="en-US" dirty="0">
                <a:solidFill>
                  <a:srgbClr val="000000"/>
                </a:solidFill>
                <a:latin typeface="HAGKTD+PingFangSC-Regular"/>
              </a:rPr>
              <a:t>（⼤事） </a:t>
            </a:r>
            <a:endParaRPr lang="ja-JP" altLang="en-US" dirty="0"/>
          </a:p>
        </p:txBody>
      </p:sp>
      <p:sp>
        <p:nvSpPr>
          <p:cNvPr id="13" name="正方形/長方形 12"/>
          <p:cNvSpPr/>
          <p:nvPr/>
        </p:nvSpPr>
        <p:spPr>
          <a:xfrm>
            <a:off x="9624392" y="2348880"/>
            <a:ext cx="2567608" cy="4524315"/>
          </a:xfrm>
          <a:prstGeom prst="rect">
            <a:avLst/>
          </a:prstGeom>
        </p:spPr>
        <p:txBody>
          <a:bodyPr wrap="square">
            <a:spAutoFit/>
          </a:bodyPr>
          <a:lstStyle/>
          <a:p>
            <a:pPr marL="285750" indent="-285750">
              <a:buFontTx/>
              <a:buChar char="-"/>
            </a:pPr>
            <a:r>
              <a:rPr lang="en-US" altLang="ja-JP" dirty="0" smtClean="0">
                <a:solidFill>
                  <a:srgbClr val="000000"/>
                </a:solidFill>
                <a:latin typeface="PKYZTS+HelveticaNeue"/>
              </a:rPr>
              <a:t>For </a:t>
            </a:r>
            <a:r>
              <a:rPr lang="en-US" altLang="ja-JP" dirty="0">
                <a:solidFill>
                  <a:srgbClr val="000000"/>
                </a:solidFill>
                <a:latin typeface="PKYZTS+HelveticaNeue"/>
              </a:rPr>
              <a:t>vehicles, the image can provide information concerning the current </a:t>
            </a:r>
            <a:r>
              <a:rPr lang="en-US" altLang="ja-JP" dirty="0">
                <a:solidFill>
                  <a:srgbClr val="FF0000"/>
                </a:solidFill>
                <a:latin typeface="PKYZTS+HelveticaNeue"/>
              </a:rPr>
              <a:t>indicator light </a:t>
            </a:r>
            <a:r>
              <a:rPr lang="en-US" altLang="ja-JP" dirty="0">
                <a:solidFill>
                  <a:srgbClr val="000000"/>
                </a:solidFill>
                <a:latin typeface="PKYZTS+HelveticaNeue"/>
              </a:rPr>
              <a:t>or </a:t>
            </a:r>
            <a:r>
              <a:rPr lang="en-US" altLang="ja-JP" dirty="0">
                <a:solidFill>
                  <a:srgbClr val="FF0000"/>
                </a:solidFill>
                <a:latin typeface="PKYZTS+HelveticaNeue"/>
              </a:rPr>
              <a:t>brake light </a:t>
            </a:r>
            <a:r>
              <a:rPr lang="en-US" altLang="ja-JP" dirty="0">
                <a:solidFill>
                  <a:srgbClr val="000000"/>
                </a:solidFill>
                <a:latin typeface="PKYZTS+HelveticaNeue"/>
              </a:rPr>
              <a:t>states, for example.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For </a:t>
            </a:r>
            <a:r>
              <a:rPr lang="en-US" altLang="ja-JP" dirty="0">
                <a:solidFill>
                  <a:srgbClr val="000000"/>
                </a:solidFill>
                <a:latin typeface="PKYZTS+HelveticaNeue"/>
              </a:rPr>
              <a:t>pedestrians, the image can serve to show the current </a:t>
            </a:r>
            <a:r>
              <a:rPr lang="en-US" altLang="ja-JP" dirty="0">
                <a:solidFill>
                  <a:srgbClr val="FF0000"/>
                </a:solidFill>
                <a:latin typeface="PKYZTS+HelveticaNeue"/>
              </a:rPr>
              <a:t>orientation of the person</a:t>
            </a:r>
            <a:r>
              <a:rPr lang="en-US" altLang="ja-JP" dirty="0">
                <a:solidFill>
                  <a:srgbClr val="000000"/>
                </a:solidFill>
                <a:latin typeface="PKYZTS+HelveticaNeue"/>
              </a:rPr>
              <a:t>, which can help predict a future direction of travel, even if the pedestrian is currently stationary. </a:t>
            </a:r>
            <a:endParaRPr lang="ja-JP" altLang="en-US" dirty="0"/>
          </a:p>
        </p:txBody>
      </p:sp>
      <p:cxnSp>
        <p:nvCxnSpPr>
          <p:cNvPr id="15" name="直線矢印コネクタ 14"/>
          <p:cNvCxnSpPr/>
          <p:nvPr/>
        </p:nvCxnSpPr>
        <p:spPr>
          <a:xfrm>
            <a:off x="2279576" y="6035423"/>
            <a:ext cx="7632848" cy="3459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6896" y="4509120"/>
            <a:ext cx="2920752" cy="2308324"/>
          </a:xfrm>
          <a:prstGeom prst="rect">
            <a:avLst/>
          </a:prstGeom>
        </p:spPr>
        <p:txBody>
          <a:bodyPr wrap="square">
            <a:spAutoFit/>
          </a:bodyPr>
          <a:lstStyle/>
          <a:p>
            <a:pPr marL="285750" indent="-285750">
              <a:buFontTx/>
              <a:buChar char="-"/>
            </a:pPr>
            <a:r>
              <a:rPr lang="en-US" altLang="ja-JP" dirty="0" smtClean="0">
                <a:solidFill>
                  <a:srgbClr val="000000"/>
                </a:solidFill>
                <a:latin typeface="PKYZTS+HelveticaNeue"/>
              </a:rPr>
              <a:t>They </a:t>
            </a:r>
            <a:r>
              <a:rPr lang="en-US" altLang="ja-JP" dirty="0">
                <a:solidFill>
                  <a:srgbClr val="000000"/>
                </a:solidFill>
                <a:latin typeface="PKYZTS+HelveticaNeue"/>
              </a:rPr>
              <a:t>will most likely stay in their lane </a:t>
            </a:r>
            <a:r>
              <a:rPr lang="en-US" altLang="ja-JP" dirty="0">
                <a:solidFill>
                  <a:srgbClr val="FF0000"/>
                </a:solidFill>
                <a:latin typeface="PKYZTS+HelveticaNeue"/>
              </a:rPr>
              <a:t>unless indicating</a:t>
            </a:r>
            <a:r>
              <a:rPr lang="en-US" altLang="ja-JP" dirty="0">
                <a:solidFill>
                  <a:srgbClr val="000000"/>
                </a:solidFill>
                <a:latin typeface="PKYZTS+HelveticaNeue"/>
              </a:rPr>
              <a:t> otherwise </a:t>
            </a:r>
            <a:r>
              <a:rPr lang="en-US" altLang="ja-JP" dirty="0" smtClean="0">
                <a:solidFill>
                  <a:srgbClr val="000000"/>
                </a:solidFill>
                <a:latin typeface="PKYZTS+HelveticaNeue"/>
              </a:rPr>
              <a:t>and </a:t>
            </a:r>
            <a:r>
              <a:rPr lang="en-US" altLang="ja-JP" dirty="0">
                <a:solidFill>
                  <a:srgbClr val="000000"/>
                </a:solidFill>
                <a:latin typeface="PKYZTS+HelveticaNeue"/>
              </a:rPr>
              <a:t>stop at regulatory elements requiring stops.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They </a:t>
            </a:r>
            <a:r>
              <a:rPr lang="en-US" altLang="ja-JP" dirty="0">
                <a:solidFill>
                  <a:srgbClr val="000000"/>
                </a:solidFill>
                <a:latin typeface="PKYZTS+HelveticaNeue"/>
              </a:rPr>
              <a:t>are unlikely to drive over sidewalks or lawns or through obstacles. </a:t>
            </a:r>
            <a:endParaRPr lang="ja-JP" altLang="en-US" dirty="0"/>
          </a:p>
        </p:txBody>
      </p:sp>
      <p:cxnSp>
        <p:nvCxnSpPr>
          <p:cNvPr id="5" name="直線矢印コネクタ 4"/>
          <p:cNvCxnSpPr/>
          <p:nvPr/>
        </p:nvCxnSpPr>
        <p:spPr>
          <a:xfrm flipH="1" flipV="1">
            <a:off x="2711624" y="5661248"/>
            <a:ext cx="1015008"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6023992" y="4653136"/>
            <a:ext cx="252028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9192344" y="969022"/>
            <a:ext cx="3000571" cy="3693319"/>
          </a:xfrm>
          <a:prstGeom prst="rect">
            <a:avLst/>
          </a:prstGeom>
        </p:spPr>
        <p:txBody>
          <a:bodyPr wrap="square">
            <a:spAutoFit/>
          </a:bodyPr>
          <a:lstStyle/>
          <a:p>
            <a:pPr marL="285750" indent="-285750">
              <a:buFontTx/>
              <a:buChar char="-"/>
            </a:pPr>
            <a:r>
              <a:rPr lang="en-US" altLang="ja-JP" dirty="0" smtClean="0">
                <a:solidFill>
                  <a:srgbClr val="000000"/>
                </a:solidFill>
                <a:latin typeface="PKYZTS+HelveticaNeue"/>
              </a:rPr>
              <a:t>The </a:t>
            </a:r>
            <a:r>
              <a:rPr lang="en-US" altLang="ja-JP" dirty="0">
                <a:solidFill>
                  <a:srgbClr val="000000"/>
                </a:solidFill>
                <a:latin typeface="PKYZTS+HelveticaNeue"/>
              </a:rPr>
              <a:t>dynamic objects will react and interact with each other.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An </a:t>
            </a:r>
            <a:r>
              <a:rPr lang="en-US" altLang="ja-JP" dirty="0">
                <a:solidFill>
                  <a:srgbClr val="000000"/>
                </a:solidFill>
                <a:latin typeface="PKYZTS+HelveticaNeue"/>
              </a:rPr>
              <a:t>example of this type of prediction, is during a </a:t>
            </a:r>
            <a:r>
              <a:rPr lang="en-US" altLang="ja-JP" dirty="0">
                <a:solidFill>
                  <a:srgbClr val="FF0000"/>
                </a:solidFill>
                <a:latin typeface="PKYZTS+HelveticaNeue"/>
              </a:rPr>
              <a:t>merge</a:t>
            </a:r>
            <a:r>
              <a:rPr lang="en-US" altLang="ja-JP" dirty="0">
                <a:solidFill>
                  <a:srgbClr val="000000"/>
                </a:solidFill>
                <a:latin typeface="PKYZTS+HelveticaNeue"/>
              </a:rPr>
              <a:t> by a vehicle into an adjacent lane.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Often</a:t>
            </a:r>
            <a:r>
              <a:rPr lang="en-US" altLang="ja-JP" dirty="0">
                <a:solidFill>
                  <a:srgbClr val="000000"/>
                </a:solidFill>
                <a:latin typeface="PKYZTS+HelveticaNeue"/>
              </a:rPr>
              <a:t>, the vehicle in the destination lane will </a:t>
            </a:r>
            <a:r>
              <a:rPr lang="en-US" altLang="ja-JP" dirty="0">
                <a:solidFill>
                  <a:srgbClr val="FF0000"/>
                </a:solidFill>
                <a:latin typeface="PKYZTS+HelveticaNeue"/>
              </a:rPr>
              <a:t>slow down to make more room for the incoming vehicle </a:t>
            </a:r>
            <a:r>
              <a:rPr lang="en-US" altLang="ja-JP" dirty="0">
                <a:solidFill>
                  <a:srgbClr val="000000"/>
                </a:solidFill>
                <a:latin typeface="PKYZTS+HelveticaNeue"/>
              </a:rPr>
              <a:t>to maintain a safe following distance. </a:t>
            </a:r>
            <a:endParaRPr lang="ja-JP"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263352" y="5733256"/>
            <a:ext cx="3024336" cy="923330"/>
          </a:xfrm>
          <a:prstGeom prst="rect">
            <a:avLst/>
          </a:prstGeom>
        </p:spPr>
        <p:txBody>
          <a:bodyPr wrap="square">
            <a:spAutoFit/>
          </a:bodyPr>
          <a:lstStyle/>
          <a:p>
            <a:r>
              <a:rPr lang="en-US" altLang="ja-JP" dirty="0">
                <a:solidFill>
                  <a:srgbClr val="000000"/>
                </a:solidFill>
                <a:latin typeface="PKYZTS+HelveticaNeue"/>
              </a:rPr>
              <a:t>The range of positions a pedestrian can reach in a short time frame is limited. </a:t>
            </a:r>
            <a:endParaRPr lang="ja-JP" altLang="en-US" dirty="0"/>
          </a:p>
        </p:txBody>
      </p:sp>
      <p:sp>
        <p:nvSpPr>
          <p:cNvPr id="4" name="正方形/長方形 3"/>
          <p:cNvSpPr/>
          <p:nvPr/>
        </p:nvSpPr>
        <p:spPr>
          <a:xfrm>
            <a:off x="3345888" y="1052736"/>
            <a:ext cx="3254168" cy="646331"/>
          </a:xfrm>
          <a:prstGeom prst="rect">
            <a:avLst/>
          </a:prstGeom>
        </p:spPr>
        <p:txBody>
          <a:bodyPr wrap="square">
            <a:spAutoFit/>
          </a:bodyPr>
          <a:lstStyle/>
          <a:p>
            <a:r>
              <a:rPr lang="en-US" altLang="ja-JP" dirty="0">
                <a:solidFill>
                  <a:srgbClr val="000000"/>
                </a:solidFill>
                <a:latin typeface="PKYZTS+HelveticaNeue"/>
              </a:rPr>
              <a:t>Pedestrians tend not to interact directly with vehicles. </a:t>
            </a:r>
            <a:endParaRPr lang="ja-JP" altLang="en-US" dirty="0"/>
          </a:p>
        </p:txBody>
      </p:sp>
      <p:sp>
        <p:nvSpPr>
          <p:cNvPr id="5" name="正方形/長方形 4"/>
          <p:cNvSpPr/>
          <p:nvPr/>
        </p:nvSpPr>
        <p:spPr>
          <a:xfrm>
            <a:off x="9840416" y="2348880"/>
            <a:ext cx="2351584" cy="4524315"/>
          </a:xfrm>
          <a:prstGeom prst="rect">
            <a:avLst/>
          </a:prstGeom>
        </p:spPr>
        <p:txBody>
          <a:bodyPr wrap="square">
            <a:spAutoFit/>
          </a:bodyPr>
          <a:lstStyle/>
          <a:p>
            <a:r>
              <a:rPr lang="en-US" altLang="ja-JP" dirty="0" smtClean="0">
                <a:solidFill>
                  <a:srgbClr val="000000"/>
                </a:solidFill>
                <a:latin typeface="PKYZTS+HelveticaNeue"/>
              </a:rPr>
              <a:t>Pedestrians </a:t>
            </a:r>
            <a:r>
              <a:rPr lang="en-US" altLang="ja-JP" dirty="0">
                <a:solidFill>
                  <a:srgbClr val="000000"/>
                </a:solidFill>
                <a:latin typeface="PKYZTS+HelveticaNeue"/>
              </a:rPr>
              <a:t>ultimately have the right of way and it is the self-driving cars duty to stop when necessary. </a:t>
            </a:r>
            <a:endParaRPr lang="en-US" altLang="ja-JP" sz="2400" dirty="0">
              <a:solidFill>
                <a:srgbClr val="000000"/>
              </a:solidFill>
              <a:latin typeface="PKYZTS+HelveticaNeue"/>
            </a:endParaRPr>
          </a:p>
          <a:p>
            <a:pPr marL="285750" indent="-285750">
              <a:buFontTx/>
              <a:buChar char="-"/>
            </a:pPr>
            <a:r>
              <a:rPr lang="ja-JP" altLang="en-US" dirty="0" smtClean="0">
                <a:solidFill>
                  <a:srgbClr val="000000"/>
                </a:solidFill>
                <a:latin typeface="PKYZTS+HelveticaNeue"/>
              </a:rPr>
              <a:t>どんな</a:t>
            </a:r>
            <a:r>
              <a:rPr lang="ja-JP" altLang="en-US" dirty="0">
                <a:solidFill>
                  <a:srgbClr val="000000"/>
                </a:solidFill>
                <a:latin typeface="PKYZTS+HelveticaNeue"/>
              </a:rPr>
              <a:t>状況でも⼈の優先度は⾞より⾼</a:t>
            </a:r>
            <a:r>
              <a:rPr lang="ja-JP" altLang="en-US" dirty="0" err="1">
                <a:solidFill>
                  <a:srgbClr val="000000"/>
                </a:solidFill>
                <a:latin typeface="PKYZTS+HelveticaNeue"/>
              </a:rPr>
              <a:t>い</a:t>
            </a:r>
            <a:r>
              <a:rPr lang="ja-JP" altLang="en-US" dirty="0">
                <a:solidFill>
                  <a:srgbClr val="000000"/>
                </a:solidFill>
                <a:latin typeface="PKYZTS+HelveticaNeue"/>
              </a:rPr>
              <a:t>！ </a:t>
            </a:r>
            <a:endParaRPr lang="en-US" altLang="ja-JP" sz="2400" dirty="0">
              <a:solidFill>
                <a:srgbClr val="000000"/>
              </a:solidFill>
              <a:latin typeface="PKYZTS+HelveticaNeue"/>
            </a:endParaRPr>
          </a:p>
          <a:p>
            <a:pPr marL="285750" indent="-285750">
              <a:buFontTx/>
              <a:buChar char="-"/>
            </a:pPr>
            <a:r>
              <a:rPr lang="en-US" altLang="ja-JP" dirty="0" smtClean="0">
                <a:solidFill>
                  <a:srgbClr val="000000"/>
                </a:solidFill>
                <a:latin typeface="PKYZTS+HelveticaNeue"/>
              </a:rPr>
              <a:t>Inattentive </a:t>
            </a:r>
            <a:r>
              <a:rPr lang="en-US" altLang="ja-JP" dirty="0">
                <a:solidFill>
                  <a:srgbClr val="000000"/>
                </a:solidFill>
                <a:latin typeface="PKYZTS+HelveticaNeue"/>
              </a:rPr>
              <a:t>pedestrians may wander into a roadway without warning, but will </a:t>
            </a:r>
            <a:r>
              <a:rPr lang="en-US" altLang="ja-JP" dirty="0">
                <a:solidFill>
                  <a:srgbClr val="FF0000"/>
                </a:solidFill>
                <a:latin typeface="PKYZTS+HelveticaNeue"/>
              </a:rPr>
              <a:t>often stop when threatened </a:t>
            </a:r>
            <a:r>
              <a:rPr lang="en-US" altLang="ja-JP" dirty="0">
                <a:solidFill>
                  <a:srgbClr val="000000"/>
                </a:solidFill>
                <a:latin typeface="PKYZTS+HelveticaNeue"/>
              </a:rPr>
              <a:t>by an oncoming vehicle. </a:t>
            </a:r>
            <a:endParaRPr lang="ja-JP"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80248"/>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p:txBody>
      </p:sp>
      <p:sp>
        <p:nvSpPr>
          <p:cNvPr id="4" name="object 4"/>
          <p:cNvSpPr txBox="1"/>
          <p:nvPr/>
        </p:nvSpPr>
        <p:spPr>
          <a:xfrm>
            <a:off x="986332" y="3238847"/>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481626"/>
            <a:ext cx="270847" cy="3201058"/>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18902"/>
              </a:spcBef>
              <a:spcAft>
                <a:spcPts val="0"/>
              </a:spcAft>
            </a:pPr>
            <a:r>
              <a:rPr sz="2650" dirty="0">
                <a:solidFill>
                  <a:srgbClr val="002060"/>
                </a:solidFill>
                <a:latin typeface="Arial"/>
                <a:cs typeface="Arial"/>
              </a:rPr>
              <a:t>•</a:t>
            </a:r>
          </a:p>
        </p:txBody>
      </p:sp>
      <p:sp>
        <p:nvSpPr>
          <p:cNvPr id="4" name="object 4"/>
          <p:cNvSpPr txBox="1"/>
          <p:nvPr/>
        </p:nvSpPr>
        <p:spPr>
          <a:xfrm>
            <a:off x="986332" y="1894298"/>
            <a:ext cx="600326"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r>
              <a:rPr sz="2150" spc="428" dirty="0">
                <a:solidFill>
                  <a:srgbClr val="002060"/>
                </a:solidFill>
                <a:latin typeface="Times New Roman"/>
                <a:cs typeface="Times New Roman"/>
              </a:rPr>
              <a:t> </a:t>
            </a:r>
            <a:r>
              <a:rPr sz="2150" dirty="0">
                <a:solidFill>
                  <a:srgbClr val="002060"/>
                </a:solidFill>
                <a:latin typeface="FNRWOJ+Cambria Math"/>
                <a:cs typeface="FNRWOJ+Cambria Math"/>
              </a:rPr>
              <a:t>푇</a:t>
            </a:r>
          </a:p>
        </p:txBody>
      </p:sp>
      <p:sp>
        <p:nvSpPr>
          <p:cNvPr id="5" name="object 5"/>
          <p:cNvSpPr txBox="1"/>
          <p:nvPr/>
        </p:nvSpPr>
        <p:spPr>
          <a:xfrm>
            <a:off x="9226295" y="2309416"/>
            <a:ext cx="568420" cy="313336"/>
          </a:xfrm>
          <a:prstGeom prst="rect">
            <a:avLst/>
          </a:prstGeom>
        </p:spPr>
        <p:txBody>
          <a:bodyPr vert="horz" wrap="square" lIns="0" tIns="0" rIns="0" bIns="0" rtlCol="0">
            <a:spAutoFit/>
          </a:bodyPr>
          <a:lstStyle/>
          <a:p>
            <a:pPr marL="0" marR="0">
              <a:lnSpc>
                <a:spcPts val="1897"/>
              </a:lnSpc>
              <a:spcBef>
                <a:spcPts val="0"/>
              </a:spcBef>
              <a:spcAft>
                <a:spcPts val="0"/>
              </a:spcAft>
            </a:pPr>
            <a:r>
              <a:rPr sz="2850" spc="-25" baseline="27428" dirty="0">
                <a:solidFill>
                  <a:srgbClr val="002060"/>
                </a:solidFill>
                <a:latin typeface="FNRWOJ+Cambria Math"/>
                <a:cs typeface="FNRWOJ+Cambria Math"/>
              </a:rPr>
              <a:t>푥</a:t>
            </a:r>
            <a:r>
              <a:rPr sz="1400" spc="-10" dirty="0">
                <a:solidFill>
                  <a:srgbClr val="002060"/>
                </a:solidFill>
                <a:latin typeface="GMKBIQ+Cambria Math"/>
                <a:cs typeface="GMKBIQ+Cambria Math"/>
              </a:rPr>
              <a:t>표푏푗</a:t>
            </a:r>
          </a:p>
        </p:txBody>
      </p:sp>
      <p:sp>
        <p:nvSpPr>
          <p:cNvPr id="6" name="object 6"/>
          <p:cNvSpPr txBox="1"/>
          <p:nvPr/>
        </p:nvSpPr>
        <p:spPr>
          <a:xfrm>
            <a:off x="986332" y="2505803"/>
            <a:ext cx="841587" cy="979024"/>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r>
              <a:rPr sz="2150" spc="428" dirty="0">
                <a:solidFill>
                  <a:srgbClr val="002060"/>
                </a:solidFill>
                <a:latin typeface="Times New Roman"/>
                <a:cs typeface="Times New Roman"/>
              </a:rPr>
              <a:t> </a:t>
            </a:r>
            <a:r>
              <a:rPr sz="2150" spc="-10" dirty="0">
                <a:solidFill>
                  <a:srgbClr val="002060"/>
                </a:solidFill>
                <a:latin typeface="FNRWOJ+Cambria Math"/>
                <a:cs typeface="FNRWOJ+Cambria Math"/>
              </a:rPr>
              <a:t>푑푡</a:t>
            </a:r>
          </a:p>
          <a:p>
            <a:pPr marL="0" marR="0">
              <a:lnSpc>
                <a:spcPts val="2419"/>
              </a:lnSpc>
              <a:spcBef>
                <a:spcPts val="2380"/>
              </a:spcBef>
              <a:spcAft>
                <a:spcPts val="0"/>
              </a:spcAft>
            </a:pPr>
            <a:r>
              <a:rPr sz="2150" dirty="0">
                <a:solidFill>
                  <a:srgbClr val="002060"/>
                </a:solidFill>
                <a:latin typeface="Courier New"/>
                <a:cs typeface="Courier New"/>
              </a:rPr>
              <a:t>o</a:t>
            </a:r>
            <a:r>
              <a:rPr sz="2150" spc="428" dirty="0">
                <a:solidFill>
                  <a:srgbClr val="002060"/>
                </a:solidFill>
                <a:latin typeface="Times New Roman"/>
                <a:cs typeface="Times New Roman"/>
              </a:rPr>
              <a:t> </a:t>
            </a:r>
            <a:r>
              <a:rPr sz="2150" dirty="0">
                <a:solidFill>
                  <a:srgbClr val="002060"/>
                </a:solidFill>
                <a:latin typeface="FNRWOJ+Cambria Math"/>
                <a:cs typeface="FNRWOJ+Cambria Math"/>
              </a:rPr>
              <a:t>푥</a:t>
            </a:r>
            <a:r>
              <a:rPr sz="2100" spc="10" baseline="-24000" dirty="0">
                <a:solidFill>
                  <a:srgbClr val="002060"/>
                </a:solidFill>
                <a:latin typeface="FNRWOJ+Cambria Math"/>
                <a:cs typeface="FNRWOJ+Cambria Math"/>
              </a:rPr>
              <a:t>표푏푗</a:t>
            </a:r>
          </a:p>
        </p:txBody>
      </p:sp>
      <p:sp>
        <p:nvSpPr>
          <p:cNvPr id="9" name="object 9"/>
          <p:cNvSpPr txBox="1"/>
          <p:nvPr/>
        </p:nvSpPr>
        <p:spPr>
          <a:xfrm>
            <a:off x="1428241" y="3709696"/>
            <a:ext cx="261311" cy="583967"/>
          </a:xfrm>
          <a:prstGeom prst="rect">
            <a:avLst/>
          </a:prstGeom>
        </p:spPr>
        <p:txBody>
          <a:bodyPr vert="horz" wrap="square" lIns="0" tIns="0" rIns="0" bIns="0" rtlCol="0">
            <a:spAutoFit/>
          </a:bodyPr>
          <a:lstStyle/>
          <a:p>
            <a:pPr marL="0" marR="0">
              <a:lnSpc>
                <a:spcPts val="2077"/>
              </a:lnSpc>
              <a:spcBef>
                <a:spcPts val="0"/>
              </a:spcBef>
              <a:spcAft>
                <a:spcPts val="0"/>
              </a:spcAft>
            </a:pPr>
            <a:r>
              <a:rPr sz="1850" dirty="0">
                <a:solidFill>
                  <a:srgbClr val="002060"/>
                </a:solidFill>
                <a:latin typeface="FQEDPF+Wingdings"/>
                <a:cs typeface="FQEDPF+Wingdings"/>
              </a:rPr>
              <a:t>▪</a:t>
            </a:r>
          </a:p>
          <a:p>
            <a:pPr marL="0" marR="0">
              <a:lnSpc>
                <a:spcPts val="2080"/>
              </a:lnSpc>
              <a:spcBef>
                <a:spcPts val="140"/>
              </a:spcBef>
              <a:spcAft>
                <a:spcPts val="0"/>
              </a:spcAft>
            </a:pPr>
            <a:r>
              <a:rPr sz="1850" dirty="0">
                <a:solidFill>
                  <a:srgbClr val="002060"/>
                </a:solidFill>
                <a:latin typeface="FQEDPF+Wingdings"/>
                <a:cs typeface="FQEDPF+Wingdings"/>
              </a:rPr>
              <a:t>▪</a:t>
            </a:r>
          </a:p>
        </p:txBody>
      </p:sp>
      <p:sp>
        <p:nvSpPr>
          <p:cNvPr id="10" name="object 10"/>
          <p:cNvSpPr txBox="1"/>
          <p:nvPr/>
        </p:nvSpPr>
        <p:spPr>
          <a:xfrm>
            <a:off x="2711450" y="3738253"/>
            <a:ext cx="543882" cy="598389"/>
          </a:xfrm>
          <a:prstGeom prst="rect">
            <a:avLst/>
          </a:prstGeom>
        </p:spPr>
        <p:txBody>
          <a:bodyPr vert="horz" wrap="square" lIns="0" tIns="0" rIns="0" bIns="0" rtlCol="0">
            <a:spAutoFit/>
          </a:bodyPr>
          <a:lstStyle/>
          <a:p>
            <a:pPr marL="0" marR="0">
              <a:lnSpc>
                <a:spcPts val="1873"/>
              </a:lnSpc>
              <a:spcBef>
                <a:spcPts val="0"/>
              </a:spcBef>
              <a:spcAft>
                <a:spcPts val="0"/>
              </a:spcAft>
            </a:pPr>
            <a:r>
              <a:rPr sz="1850" spc="10" dirty="0">
                <a:solidFill>
                  <a:srgbClr val="002060"/>
                </a:solidFill>
                <a:latin typeface="FNRWOJ+Cambria Math"/>
                <a:cs typeface="FNRWOJ+Cambria Math"/>
              </a:rPr>
              <a:t>푥</a:t>
            </a:r>
            <a:r>
              <a:rPr sz="1900" baseline="-24648" dirty="0">
                <a:solidFill>
                  <a:srgbClr val="002060"/>
                </a:solidFill>
                <a:latin typeface="FNRWOJ+Cambria Math"/>
                <a:cs typeface="FNRWOJ+Cambria Math"/>
              </a:rPr>
              <a:t>표푏푗</a:t>
            </a:r>
          </a:p>
          <a:p>
            <a:pPr marL="38100" marR="0">
              <a:lnSpc>
                <a:spcPts val="1876"/>
              </a:lnSpc>
              <a:spcBef>
                <a:spcPts val="26"/>
              </a:spcBef>
              <a:spcAft>
                <a:spcPts val="0"/>
              </a:spcAft>
            </a:pPr>
            <a:r>
              <a:rPr sz="1850" spc="14" dirty="0">
                <a:solidFill>
                  <a:srgbClr val="002060"/>
                </a:solidFill>
                <a:latin typeface="FNRWOJ+Cambria Math"/>
                <a:cs typeface="FNRWOJ+Cambria Math"/>
              </a:rPr>
              <a:t>푥</a:t>
            </a:r>
            <a:r>
              <a:rPr sz="1900" baseline="-24648" dirty="0">
                <a:solidFill>
                  <a:srgbClr val="002060"/>
                </a:solidFill>
                <a:latin typeface="FNRWOJ+Cambria Math"/>
                <a:cs typeface="FNRWOJ+Cambria Math"/>
              </a:rPr>
              <a:t>표푏푗</a:t>
            </a:r>
          </a:p>
        </p:txBody>
      </p:sp>
      <p:sp>
        <p:nvSpPr>
          <p:cNvPr id="16" name="object 16"/>
          <p:cNvSpPr txBox="1"/>
          <p:nvPr/>
        </p:nvSpPr>
        <p:spPr>
          <a:xfrm>
            <a:off x="986332" y="4680805"/>
            <a:ext cx="863833" cy="362818"/>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r>
              <a:rPr sz="2150" spc="428" dirty="0">
                <a:solidFill>
                  <a:srgbClr val="002060"/>
                </a:solidFill>
                <a:latin typeface="Times New Roman"/>
                <a:cs typeface="Times New Roman"/>
              </a:rPr>
              <a:t> </a:t>
            </a:r>
            <a:r>
              <a:rPr sz="2150" spc="-75" dirty="0">
                <a:solidFill>
                  <a:srgbClr val="002060"/>
                </a:solidFill>
                <a:latin typeface="FNRWOJ+Cambria Math"/>
                <a:cs typeface="FNRWOJ+Cambria Math"/>
              </a:rPr>
              <a:t>푥</a:t>
            </a:r>
            <a:r>
              <a:rPr sz="2300" baseline="-20092" dirty="0">
                <a:solidFill>
                  <a:srgbClr val="002060"/>
                </a:solidFill>
                <a:latin typeface="FNRWOJ+Cambria Math"/>
                <a:cs typeface="FNRWOJ+Cambria Math"/>
              </a:rPr>
              <a:t>1:</a:t>
            </a:r>
            <a:r>
              <a:rPr sz="2300" baseline="-20092" dirty="0">
                <a:solidFill>
                  <a:srgbClr val="002060"/>
                </a:solidFill>
                <a:latin typeface="GMKBIQ+Cambria Math"/>
                <a:cs typeface="GMKBIQ+Cambria Math"/>
              </a:rPr>
              <a:t>푇</a:t>
            </a:r>
          </a:p>
        </p:txBody>
      </p:sp>
      <p:pic>
        <p:nvPicPr>
          <p:cNvPr id="17" name="図 16"/>
          <p:cNvPicPr>
            <a:picLocks noChangeAspect="1"/>
          </p:cNvPicPr>
          <p:nvPr/>
        </p:nvPicPr>
        <p:blipFill>
          <a:blip r:embed="rId3"/>
          <a:stretch>
            <a:fillRect/>
          </a:stretch>
        </p:blipFill>
        <p:spPr>
          <a:xfrm>
            <a:off x="4943872" y="2714349"/>
            <a:ext cx="4966345" cy="23292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19267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8918"/>
              </a:spcBef>
              <a:spcAft>
                <a:spcPts val="0"/>
              </a:spcAft>
            </a:pPr>
            <a:r>
              <a:rPr sz="2650" dirty="0">
                <a:solidFill>
                  <a:srgbClr val="002060"/>
                </a:solidFill>
                <a:latin typeface="Arial"/>
                <a:cs typeface="Arial"/>
              </a:rPr>
              <a:t>•</a:t>
            </a:r>
          </a:p>
        </p:txBody>
      </p:sp>
      <p:sp>
        <p:nvSpPr>
          <p:cNvPr id="4" name="object 4"/>
          <p:cNvSpPr txBox="1"/>
          <p:nvPr/>
        </p:nvSpPr>
        <p:spPr>
          <a:xfrm>
            <a:off x="7556245" y="1531307"/>
            <a:ext cx="408432" cy="461040"/>
          </a:xfrm>
          <a:prstGeom prst="rect">
            <a:avLst/>
          </a:prstGeom>
        </p:spPr>
        <p:txBody>
          <a:bodyPr vert="horz" wrap="square" lIns="0" tIns="0" rIns="0" bIns="0" rtlCol="0">
            <a:spAutoFit/>
          </a:bodyPr>
          <a:lstStyle/>
          <a:p>
            <a:pPr marL="0" marR="0">
              <a:lnSpc>
                <a:spcPts val="2883"/>
              </a:lnSpc>
              <a:spcBef>
                <a:spcPts val="0"/>
              </a:spcBef>
              <a:spcAft>
                <a:spcPts val="0"/>
              </a:spcAft>
            </a:pPr>
            <a:r>
              <a:rPr sz="2600" i="1" dirty="0">
                <a:solidFill>
                  <a:srgbClr val="242852"/>
                </a:solidFill>
                <a:latin typeface="Times New Roman"/>
                <a:cs typeface="Times New Roman"/>
              </a:rPr>
              <a:t>x</a:t>
            </a:r>
            <a:r>
              <a:rPr sz="2600" i="1" baseline="-24461" dirty="0">
                <a:solidFill>
                  <a:srgbClr val="242852"/>
                </a:solidFill>
                <a:latin typeface="Times New Roman"/>
                <a:cs typeface="Times New Roman"/>
              </a:rPr>
              <a:t>3</a:t>
            </a:r>
          </a:p>
        </p:txBody>
      </p:sp>
      <p:sp>
        <p:nvSpPr>
          <p:cNvPr id="5" name="object 5"/>
          <p:cNvSpPr txBox="1"/>
          <p:nvPr/>
        </p:nvSpPr>
        <p:spPr>
          <a:xfrm>
            <a:off x="8125714" y="1686721"/>
            <a:ext cx="954490" cy="292856"/>
          </a:xfrm>
          <a:prstGeom prst="rect">
            <a:avLst/>
          </a:prstGeom>
        </p:spPr>
        <p:txBody>
          <a:bodyPr vert="horz" wrap="square" lIns="0" tIns="0" rIns="0" bIns="0" rtlCol="0">
            <a:spAutoFit/>
          </a:bodyPr>
          <a:lstStyle/>
          <a:p>
            <a:pPr marL="0" marR="0">
              <a:lnSpc>
                <a:spcPts val="2005"/>
              </a:lnSpc>
              <a:spcBef>
                <a:spcPts val="0"/>
              </a:spcBef>
              <a:spcAft>
                <a:spcPts val="0"/>
              </a:spcAft>
            </a:pPr>
            <a:r>
              <a:rPr sz="2000" dirty="0">
                <a:solidFill>
                  <a:srgbClr val="002060"/>
                </a:solidFill>
                <a:latin typeface="FNRWOJ+Cambria Math"/>
                <a:cs typeface="FNRWOJ+Cambria Math"/>
              </a:rPr>
              <a:t>푇</a:t>
            </a:r>
            <a:r>
              <a:rPr sz="2000" spc="530" dirty="0">
                <a:solidFill>
                  <a:srgbClr val="002060"/>
                </a:solidFill>
                <a:latin typeface="Times New Roman"/>
                <a:cs typeface="Times New Roman"/>
              </a:rPr>
              <a:t> </a:t>
            </a:r>
            <a:r>
              <a:rPr sz="2000" dirty="0">
                <a:solidFill>
                  <a:srgbClr val="002060"/>
                </a:solidFill>
                <a:latin typeface="FNRWOJ+Cambria Math"/>
                <a:cs typeface="FNRWOJ+Cambria Math"/>
              </a:rPr>
              <a:t>=</a:t>
            </a:r>
            <a:r>
              <a:rPr sz="2000" spc="72" dirty="0">
                <a:solidFill>
                  <a:srgbClr val="002060"/>
                </a:solidFill>
                <a:latin typeface="Times New Roman"/>
                <a:cs typeface="Times New Roman"/>
              </a:rPr>
              <a:t> </a:t>
            </a:r>
            <a:r>
              <a:rPr sz="2000" dirty="0">
                <a:solidFill>
                  <a:srgbClr val="002060"/>
                </a:solidFill>
                <a:latin typeface="FNRWOJ+Cambria Math"/>
                <a:cs typeface="FNRWOJ+Cambria Math"/>
              </a:rPr>
              <a:t>3푠</a:t>
            </a:r>
          </a:p>
        </p:txBody>
      </p:sp>
      <p:sp>
        <p:nvSpPr>
          <p:cNvPr id="6" name="object 6"/>
          <p:cNvSpPr txBox="1"/>
          <p:nvPr/>
        </p:nvSpPr>
        <p:spPr>
          <a:xfrm>
            <a:off x="986332" y="1967450"/>
            <a:ext cx="1332948" cy="1059668"/>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r>
              <a:rPr sz="2150" spc="428" dirty="0">
                <a:solidFill>
                  <a:srgbClr val="002060"/>
                </a:solidFill>
                <a:latin typeface="Times New Roman"/>
                <a:cs typeface="Times New Roman"/>
              </a:rPr>
              <a:t> </a:t>
            </a:r>
            <a:r>
              <a:rPr sz="2150" dirty="0">
                <a:solidFill>
                  <a:srgbClr val="002060"/>
                </a:solidFill>
                <a:latin typeface="FNRWOJ+Cambria Math"/>
                <a:cs typeface="FNRWOJ+Cambria Math"/>
              </a:rPr>
              <a:t>푇</a:t>
            </a:r>
            <a:r>
              <a:rPr sz="2150" spc="582" dirty="0">
                <a:solidFill>
                  <a:srgbClr val="002060"/>
                </a:solidFill>
                <a:latin typeface="Times New Roman"/>
                <a:cs typeface="Times New Roman"/>
              </a:rPr>
              <a:t> </a:t>
            </a:r>
            <a:r>
              <a:rPr sz="2150" dirty="0">
                <a:solidFill>
                  <a:srgbClr val="002060"/>
                </a:solidFill>
                <a:latin typeface="FNRWOJ+Cambria Math"/>
                <a:cs typeface="FNRWOJ+Cambria Math"/>
              </a:rPr>
              <a:t>=</a:t>
            </a:r>
            <a:r>
              <a:rPr sz="2150" spc="507" dirty="0">
                <a:solidFill>
                  <a:srgbClr val="002060"/>
                </a:solidFill>
                <a:latin typeface="Times New Roman"/>
                <a:cs typeface="Times New Roman"/>
              </a:rPr>
              <a:t> </a:t>
            </a:r>
            <a:r>
              <a:rPr sz="2150" dirty="0">
                <a:solidFill>
                  <a:srgbClr val="002060"/>
                </a:solidFill>
                <a:latin typeface="FNRWOJ+Cambria Math"/>
                <a:cs typeface="FNRWOJ+Cambria Math"/>
              </a:rPr>
              <a:t>3</a:t>
            </a:r>
          </a:p>
          <a:p>
            <a:pPr marL="0" marR="0">
              <a:lnSpc>
                <a:spcPts val="2422"/>
              </a:lnSpc>
              <a:spcBef>
                <a:spcPts val="388"/>
              </a:spcBef>
              <a:spcAft>
                <a:spcPts val="0"/>
              </a:spcAft>
            </a:pPr>
            <a:r>
              <a:rPr sz="2150" dirty="0">
                <a:solidFill>
                  <a:srgbClr val="002060"/>
                </a:solidFill>
                <a:latin typeface="Courier New"/>
                <a:cs typeface="Courier New"/>
              </a:rPr>
              <a:t>o</a:t>
            </a:r>
            <a:r>
              <a:rPr sz="2150" spc="428" dirty="0">
                <a:solidFill>
                  <a:srgbClr val="002060"/>
                </a:solidFill>
                <a:latin typeface="Times New Roman"/>
                <a:cs typeface="Times New Roman"/>
              </a:rPr>
              <a:t> </a:t>
            </a:r>
            <a:r>
              <a:rPr sz="2150" spc="-10" dirty="0">
                <a:solidFill>
                  <a:srgbClr val="002060"/>
                </a:solidFill>
                <a:latin typeface="FNRWOJ+Cambria Math"/>
                <a:cs typeface="FNRWOJ+Cambria Math"/>
              </a:rPr>
              <a:t>푑푡</a:t>
            </a:r>
            <a:r>
              <a:rPr sz="2150" spc="592" dirty="0">
                <a:solidFill>
                  <a:srgbClr val="002060"/>
                </a:solidFill>
                <a:latin typeface="Times New Roman"/>
                <a:cs typeface="Times New Roman"/>
              </a:rPr>
              <a:t> </a:t>
            </a:r>
            <a:r>
              <a:rPr sz="2150" dirty="0">
                <a:solidFill>
                  <a:srgbClr val="002060"/>
                </a:solidFill>
                <a:latin typeface="FNRWOJ+Cambria Math"/>
                <a:cs typeface="FNRWOJ+Cambria Math"/>
              </a:rPr>
              <a:t>=</a:t>
            </a:r>
            <a:r>
              <a:rPr sz="2150" spc="507" dirty="0">
                <a:solidFill>
                  <a:srgbClr val="002060"/>
                </a:solidFill>
                <a:latin typeface="Times New Roman"/>
                <a:cs typeface="Times New Roman"/>
              </a:rPr>
              <a:t> </a:t>
            </a:r>
            <a:r>
              <a:rPr sz="2150" dirty="0">
                <a:solidFill>
                  <a:srgbClr val="002060"/>
                </a:solidFill>
                <a:latin typeface="GMKBIQ+Cambria Math"/>
                <a:cs typeface="GMKBIQ+Cambria Math"/>
              </a:rPr>
              <a:t>1</a:t>
            </a:r>
          </a:p>
          <a:p>
            <a:pPr marL="0" marR="0">
              <a:lnSpc>
                <a:spcPts val="2419"/>
              </a:lnSpc>
              <a:spcBef>
                <a:spcPts val="306"/>
              </a:spcBef>
              <a:spcAft>
                <a:spcPts val="0"/>
              </a:spcAft>
            </a:pPr>
            <a:r>
              <a:rPr sz="2150" dirty="0">
                <a:solidFill>
                  <a:srgbClr val="002060"/>
                </a:solidFill>
                <a:latin typeface="Courier New"/>
                <a:cs typeface="Courier New"/>
              </a:rPr>
              <a:t>o</a:t>
            </a:r>
            <a:r>
              <a:rPr sz="2150" spc="428" dirty="0">
                <a:solidFill>
                  <a:srgbClr val="002060"/>
                </a:solidFill>
                <a:latin typeface="Times New Roman"/>
                <a:cs typeface="Times New Roman"/>
              </a:rPr>
              <a:t> </a:t>
            </a:r>
            <a:r>
              <a:rPr sz="2150" spc="-28" dirty="0">
                <a:solidFill>
                  <a:srgbClr val="002060"/>
                </a:solidFill>
                <a:latin typeface="FNRWOJ+Cambria Math"/>
                <a:cs typeface="FNRWOJ+Cambria Math"/>
              </a:rPr>
              <a:t>푥</a:t>
            </a:r>
            <a:r>
              <a:rPr sz="2300" baseline="-20093" dirty="0">
                <a:solidFill>
                  <a:srgbClr val="002060"/>
                </a:solidFill>
                <a:latin typeface="GMKBIQ+Cambria Math"/>
                <a:cs typeface="GMKBIQ+Cambria Math"/>
              </a:rPr>
              <a:t>표푏푗</a:t>
            </a:r>
          </a:p>
        </p:txBody>
      </p:sp>
      <p:sp>
        <p:nvSpPr>
          <p:cNvPr id="7" name="object 7"/>
          <p:cNvSpPr txBox="1"/>
          <p:nvPr/>
        </p:nvSpPr>
        <p:spPr>
          <a:xfrm>
            <a:off x="7549642" y="2837121"/>
            <a:ext cx="408431" cy="461040"/>
          </a:xfrm>
          <a:prstGeom prst="rect">
            <a:avLst/>
          </a:prstGeom>
        </p:spPr>
        <p:txBody>
          <a:bodyPr vert="horz" wrap="square" lIns="0" tIns="0" rIns="0" bIns="0" rtlCol="0">
            <a:spAutoFit/>
          </a:bodyPr>
          <a:lstStyle/>
          <a:p>
            <a:pPr marL="0" marR="0">
              <a:lnSpc>
                <a:spcPts val="2883"/>
              </a:lnSpc>
              <a:spcBef>
                <a:spcPts val="0"/>
              </a:spcBef>
              <a:spcAft>
                <a:spcPts val="0"/>
              </a:spcAft>
            </a:pPr>
            <a:r>
              <a:rPr sz="3900" i="1" baseline="36342" dirty="0">
                <a:solidFill>
                  <a:srgbClr val="242852"/>
                </a:solidFill>
                <a:latin typeface="Times New Roman"/>
                <a:cs typeface="Times New Roman"/>
              </a:rPr>
              <a:t>x</a:t>
            </a:r>
            <a:r>
              <a:rPr sz="1750" i="1" dirty="0">
                <a:solidFill>
                  <a:srgbClr val="242852"/>
                </a:solidFill>
                <a:latin typeface="Times New Roman"/>
                <a:cs typeface="Times New Roman"/>
              </a:rPr>
              <a:t>2</a:t>
            </a:r>
          </a:p>
        </p:txBody>
      </p:sp>
      <p:sp>
        <p:nvSpPr>
          <p:cNvPr id="8" name="object 8"/>
          <p:cNvSpPr txBox="1"/>
          <p:nvPr/>
        </p:nvSpPr>
        <p:spPr>
          <a:xfrm>
            <a:off x="986332" y="3478115"/>
            <a:ext cx="1855962"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r>
              <a:rPr sz="2150" spc="428" dirty="0">
                <a:solidFill>
                  <a:srgbClr val="002060"/>
                </a:solidFill>
                <a:latin typeface="Times New Roman"/>
                <a:cs typeface="Times New Roman"/>
              </a:rPr>
              <a:t> </a:t>
            </a:r>
            <a:r>
              <a:rPr sz="2150" dirty="0">
                <a:solidFill>
                  <a:srgbClr val="002060"/>
                </a:solidFill>
                <a:latin typeface="FNRWOJ+Cambria Math"/>
                <a:cs typeface="FNRWOJ+Cambria Math"/>
              </a:rPr>
              <a:t>푃푟푒푑푖푐푡푖표푛푠</a:t>
            </a:r>
          </a:p>
        </p:txBody>
      </p:sp>
      <p:sp>
        <p:nvSpPr>
          <p:cNvPr id="9" name="object 9"/>
          <p:cNvSpPr txBox="1"/>
          <p:nvPr/>
        </p:nvSpPr>
        <p:spPr>
          <a:xfrm>
            <a:off x="1875154" y="3823149"/>
            <a:ext cx="408432" cy="461040"/>
          </a:xfrm>
          <a:prstGeom prst="rect">
            <a:avLst/>
          </a:prstGeom>
        </p:spPr>
        <p:txBody>
          <a:bodyPr vert="horz" wrap="square" lIns="0" tIns="0" rIns="0" bIns="0" rtlCol="0">
            <a:spAutoFit/>
          </a:bodyPr>
          <a:lstStyle/>
          <a:p>
            <a:pPr marL="0" marR="0">
              <a:lnSpc>
                <a:spcPts val="2883"/>
              </a:lnSpc>
              <a:spcBef>
                <a:spcPts val="0"/>
              </a:spcBef>
              <a:spcAft>
                <a:spcPts val="0"/>
              </a:spcAft>
            </a:pPr>
            <a:r>
              <a:rPr sz="2600" i="1" dirty="0">
                <a:solidFill>
                  <a:srgbClr val="242852"/>
                </a:solidFill>
                <a:latin typeface="Times New Roman"/>
                <a:cs typeface="Times New Roman"/>
              </a:rPr>
              <a:t>x</a:t>
            </a:r>
            <a:r>
              <a:rPr sz="2600" i="1" baseline="-24461" dirty="0">
                <a:solidFill>
                  <a:srgbClr val="242852"/>
                </a:solidFill>
                <a:latin typeface="Times New Roman"/>
                <a:cs typeface="Times New Roman"/>
              </a:rPr>
              <a:t>1</a:t>
            </a:r>
          </a:p>
        </p:txBody>
      </p:sp>
      <p:sp>
        <p:nvSpPr>
          <p:cNvPr id="10" name="object 10"/>
          <p:cNvSpPr txBox="1"/>
          <p:nvPr/>
        </p:nvSpPr>
        <p:spPr>
          <a:xfrm>
            <a:off x="2990976" y="3823149"/>
            <a:ext cx="408432" cy="461040"/>
          </a:xfrm>
          <a:prstGeom prst="rect">
            <a:avLst/>
          </a:prstGeom>
        </p:spPr>
        <p:txBody>
          <a:bodyPr vert="horz" wrap="square" lIns="0" tIns="0" rIns="0" bIns="0" rtlCol="0">
            <a:spAutoFit/>
          </a:bodyPr>
          <a:lstStyle/>
          <a:p>
            <a:pPr marL="0" marR="0">
              <a:lnSpc>
                <a:spcPts val="2883"/>
              </a:lnSpc>
              <a:spcBef>
                <a:spcPts val="0"/>
              </a:spcBef>
              <a:spcAft>
                <a:spcPts val="0"/>
              </a:spcAft>
            </a:pPr>
            <a:r>
              <a:rPr sz="2600" i="1" dirty="0">
                <a:solidFill>
                  <a:srgbClr val="242852"/>
                </a:solidFill>
                <a:latin typeface="Times New Roman"/>
                <a:cs typeface="Times New Roman"/>
              </a:rPr>
              <a:t>x</a:t>
            </a:r>
            <a:r>
              <a:rPr sz="2600" i="1" baseline="-24461" dirty="0">
                <a:solidFill>
                  <a:srgbClr val="242852"/>
                </a:solidFill>
                <a:latin typeface="Times New Roman"/>
                <a:cs typeface="Times New Roman"/>
              </a:rPr>
              <a:t>2</a:t>
            </a:r>
          </a:p>
        </p:txBody>
      </p:sp>
      <p:sp>
        <p:nvSpPr>
          <p:cNvPr id="11" name="object 11"/>
          <p:cNvSpPr txBox="1"/>
          <p:nvPr/>
        </p:nvSpPr>
        <p:spPr>
          <a:xfrm>
            <a:off x="4107179" y="3824038"/>
            <a:ext cx="408432" cy="461040"/>
          </a:xfrm>
          <a:prstGeom prst="rect">
            <a:avLst/>
          </a:prstGeom>
        </p:spPr>
        <p:txBody>
          <a:bodyPr vert="horz" wrap="square" lIns="0" tIns="0" rIns="0" bIns="0" rtlCol="0">
            <a:spAutoFit/>
          </a:bodyPr>
          <a:lstStyle/>
          <a:p>
            <a:pPr marL="0" marR="0">
              <a:lnSpc>
                <a:spcPts val="2883"/>
              </a:lnSpc>
              <a:spcBef>
                <a:spcPts val="0"/>
              </a:spcBef>
              <a:spcAft>
                <a:spcPts val="0"/>
              </a:spcAft>
            </a:pPr>
            <a:r>
              <a:rPr sz="2600" i="1" dirty="0">
                <a:solidFill>
                  <a:srgbClr val="242852"/>
                </a:solidFill>
                <a:latin typeface="Times New Roman"/>
                <a:cs typeface="Times New Roman"/>
              </a:rPr>
              <a:t>x</a:t>
            </a:r>
            <a:r>
              <a:rPr sz="2600" i="1" baseline="-24461" dirty="0">
                <a:solidFill>
                  <a:srgbClr val="242852"/>
                </a:solidFill>
                <a:latin typeface="Times New Roman"/>
                <a:cs typeface="Times New Roman"/>
              </a:rPr>
              <a:t>3</a:t>
            </a:r>
          </a:p>
        </p:txBody>
      </p:sp>
      <p:sp>
        <p:nvSpPr>
          <p:cNvPr id="12" name="object 12"/>
          <p:cNvSpPr txBox="1"/>
          <p:nvPr/>
        </p:nvSpPr>
        <p:spPr>
          <a:xfrm>
            <a:off x="7533385" y="4057210"/>
            <a:ext cx="408432" cy="461040"/>
          </a:xfrm>
          <a:prstGeom prst="rect">
            <a:avLst/>
          </a:prstGeom>
        </p:spPr>
        <p:txBody>
          <a:bodyPr vert="horz" wrap="square" lIns="0" tIns="0" rIns="0" bIns="0" rtlCol="0">
            <a:spAutoFit/>
          </a:bodyPr>
          <a:lstStyle/>
          <a:p>
            <a:pPr marL="0" marR="0">
              <a:lnSpc>
                <a:spcPts val="2883"/>
              </a:lnSpc>
              <a:spcBef>
                <a:spcPts val="0"/>
              </a:spcBef>
              <a:spcAft>
                <a:spcPts val="0"/>
              </a:spcAft>
            </a:pPr>
            <a:r>
              <a:rPr sz="2600" i="1" dirty="0">
                <a:solidFill>
                  <a:srgbClr val="242852"/>
                </a:solidFill>
                <a:latin typeface="Times New Roman"/>
                <a:cs typeface="Times New Roman"/>
              </a:rPr>
              <a:t>x</a:t>
            </a:r>
            <a:r>
              <a:rPr sz="2600" i="1" baseline="-24461" dirty="0">
                <a:solidFill>
                  <a:srgbClr val="242852"/>
                </a:solidFill>
                <a:latin typeface="Times New Roman"/>
                <a:cs typeface="Times New Roman"/>
              </a:rPr>
              <a:t>1</a:t>
            </a:r>
          </a:p>
        </p:txBody>
      </p:sp>
      <p:sp>
        <p:nvSpPr>
          <p:cNvPr id="13" name="object 13"/>
          <p:cNvSpPr txBox="1"/>
          <p:nvPr/>
        </p:nvSpPr>
        <p:spPr>
          <a:xfrm>
            <a:off x="8125714" y="4172992"/>
            <a:ext cx="718975" cy="319947"/>
          </a:xfrm>
          <a:prstGeom prst="rect">
            <a:avLst/>
          </a:prstGeom>
        </p:spPr>
        <p:txBody>
          <a:bodyPr vert="horz" wrap="square" lIns="0" tIns="0" rIns="0" bIns="0" rtlCol="0">
            <a:spAutoFit/>
          </a:bodyPr>
          <a:lstStyle/>
          <a:p>
            <a:pPr marL="0" marR="0">
              <a:lnSpc>
                <a:spcPts val="2219"/>
              </a:lnSpc>
              <a:spcBef>
                <a:spcPts val="0"/>
              </a:spcBef>
              <a:spcAft>
                <a:spcPts val="0"/>
              </a:spcAft>
            </a:pPr>
            <a:r>
              <a:rPr sz="2000" dirty="0">
                <a:solidFill>
                  <a:srgbClr val="002060"/>
                </a:solidFill>
                <a:latin typeface="Times New Roman"/>
                <a:cs typeface="Times New Roman"/>
              </a:rPr>
              <a:t>t</a:t>
            </a:r>
            <a:r>
              <a:rPr sz="2000" spc="-11" dirty="0">
                <a:solidFill>
                  <a:srgbClr val="002060"/>
                </a:solidFill>
                <a:latin typeface="Times New Roman"/>
                <a:cs typeface="Times New Roman"/>
              </a:rPr>
              <a:t> </a:t>
            </a:r>
            <a:r>
              <a:rPr sz="2000" dirty="0">
                <a:solidFill>
                  <a:srgbClr val="002060"/>
                </a:solidFill>
                <a:latin typeface="Times New Roman"/>
                <a:cs typeface="Times New Roman"/>
              </a:rPr>
              <a:t>= 1s</a:t>
            </a:r>
          </a:p>
        </p:txBody>
      </p:sp>
    </p:spTree>
  </p:cSld>
  <p:clrMapOvr>
    <a:masterClrMapping/>
  </p:clrMapOvr>
</p:sld>
</file>

<file path=ppt/theme/theme1.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636</TotalTime>
  <Words>1512</Words>
  <Application>Microsoft Office PowerPoint</Application>
  <PresentationFormat>ワイド画面</PresentationFormat>
  <Paragraphs>228</Paragraphs>
  <Slides>38</Slides>
  <Notes>0</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38</vt:i4>
      </vt:variant>
    </vt:vector>
  </HeadingPairs>
  <TitlesOfParts>
    <vt:vector size="53" baseType="lpstr">
      <vt:lpstr>Courier New</vt:lpstr>
      <vt:lpstr>GMKBIQ+Cambria Math</vt:lpstr>
      <vt:lpstr>Times New Roman</vt:lpstr>
      <vt:lpstr>HAGKTD+PingFangSC-Regular</vt:lpstr>
      <vt:lpstr>PKYZTS+HelveticaNeue</vt:lpstr>
      <vt:lpstr>FQEDPF+Wingdings</vt:lpstr>
      <vt:lpstr>Calibri</vt:lpstr>
      <vt:lpstr>Cambria Math</vt:lpstr>
      <vt:lpstr>Arial</vt:lpstr>
      <vt:lpstr>WYSKTT+HelveticaNeue</vt:lpstr>
      <vt:lpstr>KKGWVS+Cambria Math</vt:lpstr>
      <vt:lpstr>FNRWOJ+Cambria Math</vt:lpstr>
      <vt:lpstr>ＭＳ Ｐゴシック</vt:lpstr>
      <vt:lpstr>KKJMRD+Cambria Math</vt:lpstr>
      <vt:lpstr>Theme Office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cp:lastModifiedBy>SCSK</cp:lastModifiedBy>
  <cp:revision>31</cp:revision>
  <dcterms:modified xsi:type="dcterms:W3CDTF">2021-02-16T13:50:23Z</dcterms:modified>
</cp:coreProperties>
</file>